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56" r:id="rId2"/>
    <p:sldId id="367" r:id="rId3"/>
    <p:sldId id="368" r:id="rId4"/>
    <p:sldId id="272" r:id="rId5"/>
    <p:sldId id="366" r:id="rId6"/>
    <p:sldId id="259" r:id="rId7"/>
    <p:sldId id="361" r:id="rId8"/>
    <p:sldId id="257" r:id="rId9"/>
    <p:sldId id="261" r:id="rId10"/>
    <p:sldId id="375" r:id="rId11"/>
    <p:sldId id="281" r:id="rId12"/>
    <p:sldId id="258" r:id="rId13"/>
    <p:sldId id="260" r:id="rId14"/>
    <p:sldId id="262" r:id="rId15"/>
    <p:sldId id="354" r:id="rId16"/>
    <p:sldId id="355" r:id="rId17"/>
    <p:sldId id="356" r:id="rId18"/>
    <p:sldId id="357" r:id="rId19"/>
    <p:sldId id="358" r:id="rId20"/>
    <p:sldId id="263" r:id="rId21"/>
    <p:sldId id="359" r:id="rId22"/>
    <p:sldId id="360" r:id="rId23"/>
    <p:sldId id="362" r:id="rId24"/>
    <p:sldId id="363" r:id="rId25"/>
    <p:sldId id="364" r:id="rId26"/>
    <p:sldId id="365" r:id="rId27"/>
    <p:sldId id="369" r:id="rId28"/>
    <p:sldId id="371" r:id="rId29"/>
    <p:sldId id="372" r:id="rId30"/>
    <p:sldId id="373" r:id="rId31"/>
    <p:sldId id="370" r:id="rId32"/>
    <p:sldId id="374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53"/>
    <p:restoredTop sz="96327"/>
  </p:normalViewPr>
  <p:slideViewPr>
    <p:cSldViewPr snapToGrid="0" snapToObjects="1">
      <p:cViewPr varScale="1">
        <p:scale>
          <a:sx n="125" d="100"/>
          <a:sy n="125" d="100"/>
        </p:scale>
        <p:origin x="18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978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7689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515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0324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20551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0504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8176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661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8694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6562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603248" y="2266950"/>
            <a:ext cx="10985502" cy="2324100"/>
          </a:xfrm>
          <a:prstGeom prst="rect">
            <a:avLst/>
          </a:prstGeom>
        </p:spPr>
        <p:txBody>
          <a:bodyPr anchor="ctr"/>
          <a:lstStyle>
            <a:lvl1pPr>
              <a:defRPr sz="5800" b="0" spc="-116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000750" y="6542617"/>
            <a:ext cx="184253" cy="187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14396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1573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4361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2201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4612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913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2334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1001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32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81EF926-79A4-E64C-8CAF-0898D11406B9}" type="datetimeFigureOut">
              <a:rPr kumimoji="1" lang="zh-CN" altLang="en-US" smtClean="0"/>
              <a:t>2025/4/17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C0A1E-8982-C64E-A1D5-57ED617565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9776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E8999-4F00-4249-89E0-BAF757602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2080620"/>
            <a:ext cx="8825658" cy="1895033"/>
          </a:xfrm>
        </p:spPr>
        <p:txBody>
          <a:bodyPr/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项目介绍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D29ADF6-15B0-3E40-9661-1858162FC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509023"/>
            <a:ext cx="8825658" cy="861420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b="1" dirty="0">
                <a:solidFill>
                  <a:schemeClr val="tx1"/>
                </a:solidFill>
              </a:rPr>
              <a:t>实习生 赵呈亮</a:t>
            </a:r>
          </a:p>
        </p:txBody>
      </p:sp>
    </p:spTree>
    <p:extLst>
      <p:ext uri="{BB962C8B-B14F-4D97-AF65-F5344CB8AC3E}">
        <p14:creationId xmlns:p14="http://schemas.microsoft.com/office/powerpoint/2010/main" val="1752340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6E245-3BC8-0A4B-9F78-CE335F02B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0831" y="2750128"/>
            <a:ext cx="9404723" cy="1400530"/>
          </a:xfrm>
        </p:spPr>
        <p:txBody>
          <a:bodyPr/>
          <a:lstStyle/>
          <a:p>
            <a:r>
              <a:rPr kumimoji="1" lang="zh-CN" altLang="en-US" dirty="0"/>
              <a:t>算法部分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9403D3-36D3-B04A-90D7-83418183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7246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6B185-FA1D-EE47-8550-F2AAB82EB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7" y="-332559"/>
            <a:ext cx="10985502" cy="2324100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Bert</a:t>
            </a:r>
            <a:r>
              <a:rPr lang="zh-CN" altLang="en-US" sz="4000" dirty="0"/>
              <a:t> 简介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68C1DB-6793-8E4B-9D30-D5EE5C1A535C}"/>
              </a:ext>
            </a:extLst>
          </p:cNvPr>
          <p:cNvSpPr txBox="1"/>
          <p:nvPr/>
        </p:nvSpPr>
        <p:spPr>
          <a:xfrm>
            <a:off x="479333" y="1353243"/>
            <a:ext cx="10985502" cy="4621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l"/>
            <a:r>
              <a:rPr lang="en" altLang="zh-CN" sz="2700" dirty="0">
                <a:solidFill>
                  <a:srgbClr val="FFFFFF"/>
                </a:solidFill>
              </a:rPr>
              <a:t>BERT</a:t>
            </a:r>
            <a:r>
              <a:rPr lang="zh-CN" altLang="en" sz="2700" dirty="0">
                <a:solidFill>
                  <a:srgbClr val="FFFFFF"/>
                </a:solidFill>
              </a:rPr>
              <a:t>是</a:t>
            </a:r>
            <a:r>
              <a:rPr lang="en-US" altLang="zh-CN" sz="2700" dirty="0">
                <a:solidFill>
                  <a:srgbClr val="FFFFFF"/>
                </a:solidFill>
              </a:rPr>
              <a:t>Google</a:t>
            </a:r>
            <a:r>
              <a:rPr lang="zh-CN" altLang="en-US" sz="2700" dirty="0">
                <a:solidFill>
                  <a:srgbClr val="FFFFFF"/>
                </a:solidFill>
              </a:rPr>
              <a:t>在</a:t>
            </a:r>
            <a:r>
              <a:rPr lang="en-US" altLang="zh-CN" sz="2700" dirty="0">
                <a:solidFill>
                  <a:srgbClr val="FFFFFF"/>
                </a:solidFill>
              </a:rPr>
              <a:t>2018</a:t>
            </a:r>
            <a:r>
              <a:rPr lang="zh-CN" altLang="en-US" sz="2700" dirty="0">
                <a:solidFill>
                  <a:srgbClr val="FFFFFF"/>
                </a:solidFill>
              </a:rPr>
              <a:t>年退出一种新的语言表征模型 </a:t>
            </a:r>
            <a:r>
              <a:rPr lang="zh-CN" altLang="en" sz="2700" dirty="0">
                <a:solidFill>
                  <a:srgbClr val="FFFFFF"/>
                </a:solidFill>
              </a:rPr>
              <a:t>，</a:t>
            </a:r>
            <a:r>
              <a:rPr lang="zh-CN" altLang="en-US" sz="2700" dirty="0">
                <a:solidFill>
                  <a:srgbClr val="FFFFFF"/>
                </a:solidFill>
              </a:rPr>
              <a:t>它用</a:t>
            </a:r>
            <a:r>
              <a:rPr lang="en" altLang="zh-CN" sz="2700" dirty="0">
                <a:solidFill>
                  <a:srgbClr val="FFFFFF"/>
                </a:solidFill>
              </a:rPr>
              <a:t>Transformer</a:t>
            </a:r>
            <a:r>
              <a:rPr lang="zh-CN" altLang="en-US" sz="2700" dirty="0">
                <a:solidFill>
                  <a:srgbClr val="FFFFFF"/>
                </a:solidFill>
              </a:rPr>
              <a:t>的双向编码器表示。与最近的其他语言表示模型不同，</a:t>
            </a:r>
            <a:r>
              <a:rPr lang="en" altLang="zh-CN" sz="2700" dirty="0">
                <a:solidFill>
                  <a:srgbClr val="FFFFFF"/>
                </a:solidFill>
              </a:rPr>
              <a:t>BERT</a:t>
            </a:r>
            <a:r>
              <a:rPr lang="zh-CN" altLang="en-US" sz="2700" dirty="0">
                <a:solidFill>
                  <a:srgbClr val="FFFFFF"/>
                </a:solidFill>
              </a:rPr>
              <a:t>旨在通过联合调节所有层中的上下文来预先训练深度双向表示。</a:t>
            </a:r>
            <a:r>
              <a:rPr lang="zh-CN" altLang="en-US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因此，预训练的</a:t>
            </a:r>
            <a:r>
              <a:rPr lang="en" altLang="zh-CN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BERT</a:t>
            </a:r>
            <a:r>
              <a:rPr lang="zh-CN" altLang="en-US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表示可以通过一个额外的输出层进行微调，适用于广泛任务的最先进模型的构建，比如问答任务和语言推理，无需针对具体任务做大幅架构修改。</a:t>
            </a:r>
            <a:endParaRPr lang="en-US" altLang="zh-CN" sz="27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l"/>
            <a:endParaRPr lang="en-US" altLang="zh-CN" sz="2700" b="1" dirty="0">
              <a:solidFill>
                <a:schemeClr val="accent4">
                  <a:lumMod val="60000"/>
                  <a:lumOff val="40000"/>
                </a:schemeClr>
              </a:solidFill>
              <a:sym typeface="Helvetica Neue"/>
            </a:endParaRPr>
          </a:p>
          <a:p>
            <a:pPr algn="l"/>
            <a:endParaRPr lang="en-US" altLang="zh-CN" sz="27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l"/>
            <a:endParaRPr lang="en-US" altLang="zh-CN" sz="2700" b="1" dirty="0">
              <a:solidFill>
                <a:schemeClr val="accent4">
                  <a:lumMod val="60000"/>
                  <a:lumOff val="40000"/>
                </a:schemeClr>
              </a:solidFill>
              <a:sym typeface="Helvetica Neue"/>
            </a:endParaRPr>
          </a:p>
          <a:p>
            <a:pPr algn="l"/>
            <a:r>
              <a:rPr lang="zh-CN" altLang="en-US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相当于</a:t>
            </a:r>
            <a:r>
              <a:rPr lang="en-US" altLang="zh-CN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NLP</a:t>
            </a:r>
            <a:r>
              <a:rPr lang="zh-CN" altLang="en-US" sz="27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任务中的万能工具</a:t>
            </a:r>
            <a:endParaRPr lang="en-US" altLang="zh-CN" sz="27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zh-CN" altLang="en-US" sz="2700" b="1" dirty="0">
                <a:solidFill>
                  <a:schemeClr val="accent4">
                    <a:lumMod val="60000"/>
                    <a:lumOff val="40000"/>
                  </a:schemeClr>
                </a:solidFill>
                <a:sym typeface="Helvetica Neue"/>
              </a:rPr>
              <a:t>可以将其理解为 “教人识字”的过程</a:t>
            </a:r>
          </a:p>
        </p:txBody>
      </p:sp>
    </p:spTree>
    <p:extLst>
      <p:ext uri="{BB962C8B-B14F-4D97-AF65-F5344CB8AC3E}">
        <p14:creationId xmlns:p14="http://schemas.microsoft.com/office/powerpoint/2010/main" val="393169275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ADE974-3E9F-904F-ADC7-020985081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算法部分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2CB1D23-47BF-4A9C-A6C4-732FDC47E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446" y="1816931"/>
            <a:ext cx="4796523" cy="3785419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预训练Bert模型</a:t>
            </a:r>
            <a:r>
              <a:rPr lang="zh-CN" altLang="en-US" dirty="0"/>
              <a:t> 为别人预先帮我们训练好的，我们下载下来直接用自己的数据训练，就得到了自己的模型。本质是用我们自己的数据训练分类器层，</a:t>
            </a:r>
            <a:r>
              <a:rPr lang="en-US" altLang="zh-CN" dirty="0" err="1"/>
              <a:t>bert</a:t>
            </a:r>
            <a:r>
              <a:rPr lang="zh-CN" altLang="en-US" dirty="0"/>
              <a:t>只是文本特征提取</a:t>
            </a:r>
            <a:endParaRPr lang="en-US" altLang="zh-CN" dirty="0"/>
          </a:p>
          <a:p>
            <a:r>
              <a:rPr lang="zh-CN" altLang="en-US" dirty="0"/>
              <a:t>模型的输出为数组</a:t>
            </a:r>
            <a:r>
              <a:rPr lang="en-US" altLang="zh-CN" dirty="0"/>
              <a:t>[p1,p2,p3…</a:t>
            </a:r>
            <a:r>
              <a:rPr lang="en-US" altLang="zh-CN" dirty="0" err="1"/>
              <a:t>pn</a:t>
            </a:r>
            <a:r>
              <a:rPr lang="en-US" altLang="zh-CN" dirty="0"/>
              <a:t>]</a:t>
            </a:r>
            <a:r>
              <a:rPr lang="zh-CN" altLang="en-US" dirty="0"/>
              <a:t> 分别代表标签中 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….n-1</a:t>
            </a:r>
            <a:r>
              <a:rPr lang="zh-CN" altLang="en-US" dirty="0"/>
              <a:t>。</a:t>
            </a:r>
            <a:r>
              <a:rPr lang="en-US" altLang="zh-CN" dirty="0"/>
              <a:t>p1</a:t>
            </a:r>
            <a:r>
              <a:rPr lang="zh-CN" altLang="en-US" dirty="0"/>
              <a:t>，</a:t>
            </a:r>
            <a:r>
              <a:rPr lang="en-US" altLang="zh-CN" dirty="0"/>
              <a:t>p2</a:t>
            </a:r>
            <a:r>
              <a:rPr lang="zh-CN" altLang="en-US" dirty="0"/>
              <a:t>，</a:t>
            </a:r>
            <a:r>
              <a:rPr lang="en-US" altLang="zh-CN" dirty="0"/>
              <a:t>p3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  <a:r>
              <a:rPr lang="zh-CN" altLang="en-US" dirty="0"/>
              <a:t>代表每一类的概率。概率最大的那个对应分类结果</a:t>
            </a:r>
            <a:endParaRPr lang="en-US" altLang="zh-CN" dirty="0"/>
          </a:p>
          <a:p>
            <a:r>
              <a:rPr lang="zh-CN" altLang="en-US" dirty="0"/>
              <a:t>预处理部分 有现成的函数 调包就行</a:t>
            </a:r>
            <a:endParaRPr lang="en-US" altLang="zh-CN" dirty="0"/>
          </a:p>
          <a:p>
            <a:r>
              <a:rPr lang="en-US" altLang="zh-CN" dirty="0"/>
              <a:t>Bert</a:t>
            </a:r>
            <a:r>
              <a:rPr lang="zh-CN" altLang="en-US" dirty="0"/>
              <a:t>模型有</a:t>
            </a:r>
            <a:r>
              <a:rPr lang="en-US" altLang="zh-CN" dirty="0"/>
              <a:t>2</a:t>
            </a:r>
            <a:r>
              <a:rPr lang="zh-CN" altLang="en-US" dirty="0"/>
              <a:t>个输入，在文本分类问题中，第二个输入设为空。</a:t>
            </a:r>
            <a:endParaRPr lang="en-US" altLang="zh-CN" dirty="0"/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CN"/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A5C0E764-5A5D-A64B-B26C-ED4FA64C1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678222"/>
            <a:ext cx="5449889" cy="3501553"/>
          </a:xfrm>
          <a:prstGeom prst="rect">
            <a:avLst/>
          </a:prstGeom>
          <a:effectLst/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2828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F1305-EB54-4F4B-BF48-132291809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04582"/>
          </a:xfrm>
        </p:spPr>
        <p:txBody>
          <a:bodyPr/>
          <a:lstStyle/>
          <a:p>
            <a:r>
              <a:rPr kumimoji="1" lang="zh-CN" altLang="en-US" dirty="0"/>
              <a:t>从训练到部署的流程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3EFAF-FE87-044C-9010-2DD0B8C28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10726739" cy="5432796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准备数据（训练集，验证集）   </a:t>
            </a:r>
            <a:r>
              <a:rPr kumimoji="1" lang="en-US" altLang="zh-CN" dirty="0"/>
              <a:t>	</a:t>
            </a:r>
          </a:p>
          <a:p>
            <a:pPr marL="0" indent="0">
              <a:buNone/>
            </a:pPr>
            <a:r>
              <a:rPr kumimoji="1" lang="en-US" altLang="zh-CN" dirty="0"/>
              <a:t>		csv</a:t>
            </a:r>
            <a:r>
              <a:rPr kumimoji="1" lang="zh-CN" altLang="en-US" dirty="0"/>
              <a:t>格式，</a:t>
            </a:r>
            <a:r>
              <a:rPr kumimoji="1" lang="en-US" altLang="zh-CN" dirty="0"/>
              <a:t>10000</a:t>
            </a:r>
            <a:r>
              <a:rPr kumimoji="1" lang="zh-CN" altLang="en-US" dirty="0"/>
              <a:t>条以上，标签为数字格式且从</a:t>
            </a:r>
            <a:r>
              <a:rPr kumimoji="1" lang="en-US" altLang="zh-CN" dirty="0"/>
              <a:t>0</a:t>
            </a:r>
            <a:r>
              <a:rPr kumimoji="1" lang="zh-CN" altLang="en-US" dirty="0"/>
              <a:t>开始标注（</a:t>
            </a:r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1…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     训练集：验证集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9:1</a:t>
            </a:r>
            <a:r>
              <a:rPr kumimoji="1" lang="zh-CN" altLang="en-US" dirty="0"/>
              <a:t> 或 </a:t>
            </a:r>
            <a:r>
              <a:rPr kumimoji="1" lang="en-US" altLang="zh-CN" dirty="0"/>
              <a:t>8:2</a:t>
            </a:r>
            <a:r>
              <a:rPr kumimoji="1" lang="zh-CN" altLang="en-US" dirty="0"/>
              <a:t>     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2.</a:t>
            </a:r>
            <a:r>
              <a:rPr kumimoji="1" lang="zh-CN" altLang="en-US" dirty="0"/>
              <a:t> 选择</a:t>
            </a:r>
            <a:r>
              <a:rPr kumimoji="1" lang="en-US" altLang="zh-CN" dirty="0"/>
              <a:t>Bert</a:t>
            </a:r>
            <a:r>
              <a:rPr kumimoji="1" lang="zh-CN" altLang="en-US" dirty="0"/>
              <a:t>预训练模型、训练次数、保存地址等，运行</a:t>
            </a:r>
            <a:r>
              <a:rPr kumimoji="1" lang="en-US" altLang="zh-CN" dirty="0" err="1"/>
              <a:t>Train_model.py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        </a:t>
            </a:r>
            <a:r>
              <a:rPr kumimoji="1" lang="en-US" altLang="zh-CN" dirty="0" err="1"/>
              <a:t>maxlen</a:t>
            </a:r>
            <a:r>
              <a:rPr kumimoji="1" lang="zh-CN" altLang="en-US" dirty="0"/>
              <a:t>（文本最大长度，超过截断）</a:t>
            </a:r>
            <a:r>
              <a:rPr kumimoji="1" lang="en-US" altLang="zh-CN" dirty="0"/>
              <a:t>=300</a:t>
            </a:r>
          </a:p>
          <a:p>
            <a:pPr marL="0" indent="0">
              <a:buNone/>
            </a:pPr>
            <a:r>
              <a:rPr kumimoji="1" lang="en-US" altLang="zh-CN" dirty="0"/>
              <a:t>		</a:t>
            </a:r>
            <a:r>
              <a:rPr kumimoji="1" lang="zh-CN" altLang="en-US" dirty="0"/>
              <a:t>  现在服务器上有  </a:t>
            </a:r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bert</a:t>
            </a:r>
            <a:r>
              <a:rPr kumimoji="1" lang="en-US" altLang="zh-CN" dirty="0"/>
              <a:t>-base</a:t>
            </a:r>
            <a:r>
              <a:rPr kumimoji="1" lang="zh-CN" altLang="en-US" dirty="0"/>
              <a:t>（</a:t>
            </a:r>
            <a:r>
              <a:rPr kumimoji="1" lang="en-US" altLang="zh-CN" dirty="0"/>
              <a:t>google</a:t>
            </a:r>
            <a:r>
              <a:rPr kumimoji="1" lang="zh-CN" altLang="en-US" dirty="0"/>
              <a:t>） </a:t>
            </a:r>
            <a:r>
              <a:rPr kumimoji="1" lang="en-US" altLang="zh-CN" dirty="0"/>
              <a:t>2. </a:t>
            </a:r>
            <a:r>
              <a:rPr kumimoji="1" lang="en-US" altLang="zh-CN" dirty="0" err="1"/>
              <a:t>bert</a:t>
            </a:r>
            <a:r>
              <a:rPr kumimoji="1" lang="en-US" altLang="zh-CN" dirty="0"/>
              <a:t>-base</a:t>
            </a:r>
            <a:r>
              <a:rPr kumimoji="1" lang="zh-CN" altLang="en-US" dirty="0"/>
              <a:t>（科大讯飞）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					</a:t>
            </a:r>
            <a:r>
              <a:rPr kumimoji="1" lang="zh-CN" altLang="en-US" dirty="0"/>
              <a:t>   </a:t>
            </a:r>
            <a:r>
              <a:rPr kumimoji="1" lang="en-US" altLang="zh-CN" dirty="0"/>
              <a:t>3.Fin-Bert</a:t>
            </a:r>
            <a:r>
              <a:rPr kumimoji="1" lang="zh-CN" altLang="en-US" dirty="0"/>
              <a:t>（熵减科技）   </a:t>
            </a:r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/>
              <a:t>tiny-</a:t>
            </a:r>
            <a:r>
              <a:rPr kumimoji="1" lang="en-US" altLang="zh-CN" dirty="0" err="1"/>
              <a:t>bert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       训练次数：一般</a:t>
            </a:r>
            <a:r>
              <a:rPr kumimoji="1" lang="en-US" altLang="zh-CN" dirty="0"/>
              <a:t>5-20</a:t>
            </a:r>
            <a:r>
              <a:rPr kumimoji="1" lang="zh-CN" altLang="en-US" dirty="0"/>
              <a:t> 次， 看验证集准确率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	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模型文件保存格式（</a:t>
            </a: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XXX.h5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  <a:endParaRPr kumimoji="1"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  </a:t>
            </a:r>
            <a:endParaRPr kumimoji="1"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3.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部署方式 </a:t>
            </a: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kumimoji="1" lang="en-US" altLang="zh-CN" dirty="0" err="1">
                <a:latin typeface="SimHei" panose="02010609060101010101" pitchFamily="49" charset="-122"/>
                <a:ea typeface="SimHei" panose="02010609060101010101" pitchFamily="49" charset="-122"/>
              </a:rPr>
              <a:t>Tensorflow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Serving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	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92729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E5A13-E9F1-7B4E-A11C-266C51B1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 descr="文本&#10;&#10;描述已自动生成">
            <a:extLst>
              <a:ext uri="{FF2B5EF4-FFF2-40B4-BE49-F238E27FC236}">
                <a16:creationId xmlns:a16="http://schemas.microsoft.com/office/drawing/2014/main" id="{F39D294F-B2D0-9343-9732-449B78325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424" y="309375"/>
            <a:ext cx="11995152" cy="308774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55A07FF-6B77-EF4A-B1F6-89B1F50019DE}"/>
              </a:ext>
            </a:extLst>
          </p:cNvPr>
          <p:cNvSpPr txBox="1"/>
          <p:nvPr/>
        </p:nvSpPr>
        <p:spPr>
          <a:xfrm>
            <a:off x="646111" y="3845490"/>
            <a:ext cx="102640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训练时的输出：需要看</a:t>
            </a:r>
            <a:r>
              <a:rPr kumimoji="1" lang="en-US" altLang="zh-CN" sz="3200" dirty="0" err="1"/>
              <a:t>val_accuracy</a:t>
            </a:r>
            <a:r>
              <a:rPr kumimoji="1" lang="en-US" altLang="zh-CN" sz="3200" dirty="0"/>
              <a:t>  </a:t>
            </a:r>
            <a:r>
              <a:rPr kumimoji="1" lang="zh-CN" altLang="en-US" sz="3200" dirty="0"/>
              <a:t>代表模型在验证集上的准确率</a:t>
            </a:r>
          </a:p>
        </p:txBody>
      </p:sp>
    </p:spTree>
    <p:extLst>
      <p:ext uri="{BB962C8B-B14F-4D97-AF65-F5344CB8AC3E}">
        <p14:creationId xmlns:p14="http://schemas.microsoft.com/office/powerpoint/2010/main" val="3128234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6885" y="1105964"/>
            <a:ext cx="851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高级部署方式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Flask+Tensorflow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  <a:endParaRPr lang="zh-CN" altLang="en-US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5912" y="1956021"/>
            <a:ext cx="106587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？</a:t>
            </a:r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GB" altLang="zh-CN" dirty="0">
              <a:solidFill>
                <a:srgbClr val="41719C"/>
              </a:solidFill>
            </a:endParaRPr>
          </a:p>
          <a:p>
            <a:endParaRPr lang="en-GB" altLang="zh-CN" dirty="0">
              <a:solidFill>
                <a:srgbClr val="41719C"/>
              </a:solidFill>
            </a:endParaRPr>
          </a:p>
          <a:p>
            <a:endParaRPr lang="en-GB" altLang="zh-CN" dirty="0">
              <a:solidFill>
                <a:srgbClr val="41719C"/>
              </a:solidFill>
            </a:endParaRPr>
          </a:p>
          <a:p>
            <a:endParaRPr lang="en-GB" altLang="zh-CN" dirty="0">
              <a:solidFill>
                <a:srgbClr val="41719C"/>
              </a:solidFill>
            </a:endParaRPr>
          </a:p>
          <a:p>
            <a:endParaRPr lang="en-GB" altLang="zh-CN" dirty="0">
              <a:solidFill>
                <a:srgbClr val="41719C"/>
              </a:solidFill>
            </a:endParaRPr>
          </a:p>
          <a:p>
            <a:r>
              <a:rPr lang="en-GB" altLang="zh-CN" dirty="0" err="1">
                <a:solidFill>
                  <a:srgbClr val="41719C"/>
                </a:solidFill>
              </a:rPr>
              <a:t>tensorflow</a:t>
            </a:r>
            <a:r>
              <a:rPr lang="en-GB" altLang="zh-CN" dirty="0">
                <a:solidFill>
                  <a:srgbClr val="41719C"/>
                </a:solidFill>
              </a:rPr>
              <a:t> serving</a:t>
            </a:r>
            <a:r>
              <a:rPr lang="zh-CN" altLang="en-US" dirty="0">
                <a:solidFill>
                  <a:srgbClr val="41719C"/>
                </a:solidFill>
              </a:rPr>
              <a:t>是</a:t>
            </a:r>
            <a:r>
              <a:rPr lang="en-GB" altLang="zh-CN" dirty="0" err="1">
                <a:solidFill>
                  <a:srgbClr val="41719C"/>
                </a:solidFill>
              </a:rPr>
              <a:t>tensorflow</a:t>
            </a:r>
            <a:r>
              <a:rPr lang="zh-CN" altLang="en-US" dirty="0">
                <a:solidFill>
                  <a:srgbClr val="41719C"/>
                </a:solidFill>
              </a:rPr>
              <a:t>推出的一个用于模型部署的工具，它可以让你基于</a:t>
            </a:r>
            <a:r>
              <a:rPr lang="en-GB" altLang="zh-CN" dirty="0">
                <a:solidFill>
                  <a:srgbClr val="41719C"/>
                </a:solidFill>
              </a:rPr>
              <a:t>docker</a:t>
            </a:r>
            <a:r>
              <a:rPr lang="zh-CN" altLang="en-US" dirty="0">
                <a:solidFill>
                  <a:srgbClr val="41719C"/>
                </a:solidFill>
              </a:rPr>
              <a:t>快速部署你的模型，方便地进行版本迭代和容器管理，此外</a:t>
            </a:r>
            <a:r>
              <a:rPr lang="en-GB" altLang="zh-CN" dirty="0" err="1">
                <a:solidFill>
                  <a:srgbClr val="41719C"/>
                </a:solidFill>
              </a:rPr>
              <a:t>tensorflow</a:t>
            </a:r>
            <a:r>
              <a:rPr lang="en-GB" altLang="zh-CN" dirty="0">
                <a:solidFill>
                  <a:srgbClr val="41719C"/>
                </a:solidFill>
              </a:rPr>
              <a:t> serving</a:t>
            </a:r>
            <a:r>
              <a:rPr lang="zh-CN" altLang="en-US" dirty="0">
                <a:solidFill>
                  <a:srgbClr val="41719C"/>
                </a:solidFill>
              </a:rPr>
              <a:t>基于</a:t>
            </a:r>
            <a:r>
              <a:rPr lang="en-GB" altLang="zh-CN" dirty="0">
                <a:solidFill>
                  <a:srgbClr val="41719C"/>
                </a:solidFill>
              </a:rPr>
              <a:t>C++</a:t>
            </a:r>
            <a:r>
              <a:rPr lang="zh-CN" altLang="en-US" dirty="0">
                <a:solidFill>
                  <a:srgbClr val="41719C"/>
                </a:solidFill>
              </a:rPr>
              <a:t>构建，摒弃了一些模型训练之中的冗余参数和设计，让你的模型可以高性能地运行在</a:t>
            </a:r>
            <a:r>
              <a:rPr lang="en-GB" altLang="zh-CN" dirty="0">
                <a:solidFill>
                  <a:srgbClr val="41719C"/>
                </a:solidFill>
              </a:rPr>
              <a:t>CPU/GPU</a:t>
            </a:r>
            <a:r>
              <a:rPr lang="zh-CN" altLang="en-US" dirty="0">
                <a:solidFill>
                  <a:srgbClr val="41719C"/>
                </a:solidFill>
              </a:rPr>
              <a:t>服务器上。 </a:t>
            </a:r>
            <a:r>
              <a:rPr lang="en-US" altLang="zh-CN" dirty="0">
                <a:solidFill>
                  <a:srgbClr val="FF0000"/>
                </a:solidFill>
              </a:rPr>
              <a:t>Google</a:t>
            </a:r>
            <a:r>
              <a:rPr lang="zh-CN" altLang="en-US" dirty="0">
                <a:solidFill>
                  <a:srgbClr val="FF0000"/>
                </a:solidFill>
              </a:rPr>
              <a:t>自己都在用</a:t>
            </a:r>
            <a:endParaRPr lang="zh-CN" altLang="en-US" sz="2400" b="1" spc="3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560" y="2689860"/>
            <a:ext cx="4154170" cy="233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03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8129" y="1166122"/>
            <a:ext cx="6634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的安装与使用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109537" y="1912080"/>
            <a:ext cx="89641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1.Linux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云服务器</a:t>
            </a:r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中运行</a:t>
            </a:r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运行训练后的模型</a:t>
            </a:r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5.Flask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与 </a:t>
            </a:r>
            <a:r>
              <a:rPr lang="en-US" altLang="zh-CN" sz="2400" b="1" spc="300" dirty="0" err="1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Serving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交互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9793705" y="1912080"/>
            <a:ext cx="288758" cy="1938025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455442" y="2634916"/>
            <a:ext cx="1323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安装过程</a:t>
            </a:r>
          </a:p>
        </p:txBody>
      </p:sp>
      <p:sp>
        <p:nvSpPr>
          <p:cNvPr id="7" name="右大括号 6"/>
          <p:cNvSpPr/>
          <p:nvPr/>
        </p:nvSpPr>
        <p:spPr>
          <a:xfrm>
            <a:off x="9841831" y="4119265"/>
            <a:ext cx="288758" cy="1209135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411982" y="4539166"/>
            <a:ext cx="1323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使用过程</a:t>
            </a:r>
          </a:p>
        </p:txBody>
      </p:sp>
    </p:spTree>
    <p:extLst>
      <p:ext uri="{BB962C8B-B14F-4D97-AF65-F5344CB8AC3E}">
        <p14:creationId xmlns:p14="http://schemas.microsoft.com/office/powerpoint/2010/main" val="4293105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4182" y="936057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安装过程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——Docker</a:t>
            </a:r>
            <a:endParaRPr kumimoji="1" lang="zh-CN" altLang="en-US" b="1" dirty="0">
              <a:solidFill>
                <a:srgbClr val="41719C"/>
              </a:solidFill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02" y="1419689"/>
            <a:ext cx="4134183" cy="24805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32705" y="1419689"/>
            <a:ext cx="26881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GB" altLang="zh-CN" dirty="0">
                <a:solidFill>
                  <a:schemeClr val="bg1"/>
                </a:solidFill>
              </a:rPr>
              <a:t>Docker </a:t>
            </a:r>
            <a:r>
              <a:rPr lang="zh-CN" altLang="en-US" dirty="0">
                <a:solidFill>
                  <a:schemeClr val="bg1"/>
                </a:solidFill>
              </a:rPr>
              <a:t>是一个开源的应用容器引擎，</a:t>
            </a:r>
            <a:r>
              <a:rPr lang="en-GB" altLang="zh-CN" dirty="0">
                <a:solidFill>
                  <a:schemeClr val="bg1"/>
                </a:solidFill>
              </a:rPr>
              <a:t>Docker </a:t>
            </a:r>
            <a:r>
              <a:rPr lang="zh-CN" altLang="en-US" dirty="0">
                <a:solidFill>
                  <a:schemeClr val="bg1"/>
                </a:solidFill>
              </a:rPr>
              <a:t>可以让开发者打包他们的应用以及依赖包到一个轻量级、可移植的容器中，然后发布到任何流行的 </a:t>
            </a:r>
            <a:r>
              <a:rPr lang="en-GB" altLang="zh-CN" dirty="0">
                <a:solidFill>
                  <a:schemeClr val="bg1"/>
                </a:solidFill>
              </a:rPr>
              <a:t>Linux </a:t>
            </a:r>
            <a:r>
              <a:rPr lang="zh-CN" altLang="en-US" dirty="0">
                <a:solidFill>
                  <a:schemeClr val="bg1"/>
                </a:solidFill>
              </a:rPr>
              <a:t>机器上，也可以实现虚拟化。</a:t>
            </a:r>
          </a:p>
          <a:p>
            <a:endParaRPr kumimoji="1" lang="zh-CN" altLang="en-US" b="1" dirty="0">
              <a:solidFill>
                <a:srgbClr val="41719C"/>
              </a:solidFill>
              <a:latin typeface="+mn-ea"/>
            </a:endParaRPr>
          </a:p>
        </p:txBody>
      </p:sp>
      <p:pic>
        <p:nvPicPr>
          <p:cNvPr id="7" name="图片 6" descr="图示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746" y="1419689"/>
            <a:ext cx="3739054" cy="258532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59436" y="4229362"/>
            <a:ext cx="82961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将云服务器划分出一块独立的区域来运行应用</a:t>
            </a:r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spc="300" dirty="0">
                <a:solidFill>
                  <a:srgbClr val="4171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安装方式</a:t>
            </a:r>
            <a:endParaRPr lang="en-US" altLang="zh-CN" sz="2400" b="1" spc="300" dirty="0">
              <a:solidFill>
                <a:srgbClr val="417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GB" altLang="zh-CN" sz="2400" dirty="0">
                <a:solidFill>
                  <a:schemeClr val="bg1"/>
                </a:solidFill>
              </a:rPr>
              <a:t>curl -</a:t>
            </a:r>
            <a:r>
              <a:rPr lang="en-GB" altLang="zh-CN" sz="2400" dirty="0" err="1">
                <a:solidFill>
                  <a:schemeClr val="bg1"/>
                </a:solidFill>
              </a:rPr>
              <a:t>fsSL</a:t>
            </a:r>
            <a:r>
              <a:rPr lang="en-GB" altLang="zh-CN" sz="2400" dirty="0">
                <a:solidFill>
                  <a:schemeClr val="bg1"/>
                </a:solidFill>
              </a:rPr>
              <a:t> https://</a:t>
            </a:r>
            <a:r>
              <a:rPr lang="en-GB" altLang="zh-CN" sz="2400" dirty="0" err="1">
                <a:solidFill>
                  <a:schemeClr val="bg1"/>
                </a:solidFill>
              </a:rPr>
              <a:t>get.docker.com</a:t>
            </a:r>
            <a:r>
              <a:rPr lang="en-GB" altLang="zh-CN" sz="2400" dirty="0">
                <a:solidFill>
                  <a:schemeClr val="bg1"/>
                </a:solidFill>
              </a:rPr>
              <a:t> | bash -s docker --mirror </a:t>
            </a:r>
            <a:r>
              <a:rPr lang="en-GB" altLang="zh-CN" sz="2400" dirty="0" err="1">
                <a:solidFill>
                  <a:schemeClr val="bg1"/>
                </a:solidFill>
              </a:rPr>
              <a:t>Aliyun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3050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5642" y="1027497"/>
            <a:ext cx="687243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安装过程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——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运行</a:t>
            </a:r>
            <a:r>
              <a:rPr kumimoji="1" lang="en-US" altLang="zh-CN" b="1" dirty="0" err="1">
                <a:solidFill>
                  <a:srgbClr val="41719C"/>
                </a:solidFill>
                <a:latin typeface="+mn-ea"/>
              </a:rPr>
              <a:t>Tensorflow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 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Serving</a:t>
            </a:r>
          </a:p>
          <a:p>
            <a:endParaRPr lang="en-GB" altLang="zh-CN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zh-CN" altLang="en-GB" sz="2000" dirty="0">
                <a:solidFill>
                  <a:schemeClr val="accent1">
                    <a:lumMod val="75000"/>
                  </a:schemeClr>
                </a:solidFill>
              </a:rPr>
              <a:t>运行命令</a:t>
            </a:r>
            <a:endParaRPr lang="en-GB" altLang="zh-C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altLang="zh-CN" sz="2000" dirty="0">
                <a:solidFill>
                  <a:schemeClr val="accent1">
                    <a:lumMod val="75000"/>
                  </a:schemeClr>
                </a:solidFill>
              </a:rPr>
              <a:t>docker pull </a:t>
            </a:r>
            <a:r>
              <a:rPr lang="en-GB" altLang="zh-CN" sz="2000" dirty="0" err="1">
                <a:solidFill>
                  <a:schemeClr val="accent1">
                    <a:lumMod val="75000"/>
                  </a:schemeClr>
                </a:solidFill>
              </a:rPr>
              <a:t>tensorflow</a:t>
            </a:r>
            <a:r>
              <a:rPr lang="en-GB" altLang="zh-CN" sz="2000" dirty="0">
                <a:solidFill>
                  <a:schemeClr val="accent1">
                    <a:lumMod val="75000"/>
                  </a:schemeClr>
                </a:solidFill>
              </a:rPr>
              <a:t>/serving</a:t>
            </a:r>
          </a:p>
          <a:p>
            <a:endParaRPr kumimoji="1" lang="en-US" altLang="zh-CN" sz="2000" b="1" dirty="0">
              <a:solidFill>
                <a:schemeClr val="accent1">
                  <a:lumMod val="75000"/>
                </a:schemeClr>
              </a:solidFill>
              <a:latin typeface="+mn-ea"/>
            </a:endParaRPr>
          </a:p>
          <a:p>
            <a:r>
              <a:rPr kumimoji="1" lang="zh-CN" altLang="en-US" sz="20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之后</a:t>
            </a:r>
            <a:r>
              <a:rPr kumimoji="1" lang="en-US" altLang="zh-CN" sz="2000" b="1" dirty="0" err="1">
                <a:solidFill>
                  <a:schemeClr val="accent1">
                    <a:lumMod val="75000"/>
                  </a:schemeClr>
                </a:solidFill>
                <a:latin typeface="+mn-ea"/>
              </a:rPr>
              <a:t>Tensorflow</a:t>
            </a:r>
            <a:r>
              <a:rPr kumimoji="1" lang="zh-CN" altLang="en-US" sz="20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 </a:t>
            </a:r>
            <a:r>
              <a:rPr kumimoji="1" lang="en-US" altLang="zh-CN" sz="20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Serving</a:t>
            </a:r>
            <a:r>
              <a:rPr kumimoji="1" lang="zh-CN" altLang="en-US" sz="20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便安装完成</a:t>
            </a:r>
            <a:endParaRPr kumimoji="1" lang="en-GB" altLang="zh-CN" sz="2000" b="1" dirty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5642" y="3429000"/>
            <a:ext cx="5725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使用过程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——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运行模型</a:t>
            </a:r>
            <a:endParaRPr kumimoji="1" lang="en-US" altLang="zh-CN" b="1" dirty="0">
              <a:solidFill>
                <a:srgbClr val="41719C"/>
              </a:solidFill>
              <a:latin typeface="+mn-ea"/>
            </a:endParaRPr>
          </a:p>
          <a:p>
            <a:endParaRPr kumimoji="1" lang="en-US" altLang="zh-CN" b="1" dirty="0">
              <a:solidFill>
                <a:srgbClr val="41719C"/>
              </a:solidFill>
              <a:latin typeface="+mn-ea"/>
            </a:endParaRPr>
          </a:p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模型需要特定的文件格式（需要先从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.h5 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文件转换）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62" y="4442972"/>
            <a:ext cx="5386538" cy="202597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166E6BA-C9C7-0F43-BC21-C15C4AABC487}"/>
              </a:ext>
            </a:extLst>
          </p:cNvPr>
          <p:cNvSpPr txBox="1"/>
          <p:nvPr/>
        </p:nvSpPr>
        <p:spPr>
          <a:xfrm>
            <a:off x="5937336" y="4442972"/>
            <a:ext cx="78037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solidFill>
                  <a:schemeClr val="bg1"/>
                </a:solidFill>
              </a:rPr>
              <a:t>. </a:t>
            </a:r>
            <a:r>
              <a:rPr kumimoji="1" lang="zh-CN" altLang="en-US" dirty="0">
                <a:solidFill>
                  <a:schemeClr val="bg1"/>
                </a:solidFill>
              </a:rPr>
              <a:t>    </a:t>
            </a:r>
            <a:r>
              <a:rPr kumimoji="1" lang="en" altLang="zh-CN" dirty="0">
                <a:solidFill>
                  <a:schemeClr val="bg1"/>
                </a:solidFill>
              </a:rPr>
              <a:t>└── </a:t>
            </a:r>
            <a:r>
              <a:rPr kumimoji="1" lang="en-US" altLang="zh-CN" dirty="0">
                <a:solidFill>
                  <a:schemeClr val="bg1"/>
                </a:solidFill>
              </a:rPr>
              <a:t>1</a:t>
            </a:r>
            <a:endParaRPr kumimoji="1" lang="en" altLang="zh-CN" dirty="0">
              <a:solidFill>
                <a:schemeClr val="bg1"/>
              </a:solidFill>
            </a:endParaRPr>
          </a:p>
          <a:p>
            <a:r>
              <a:rPr kumimoji="1" lang="en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		</a:t>
            </a:r>
            <a:r>
              <a:rPr kumimoji="1" lang="en" altLang="zh-CN" dirty="0">
                <a:solidFill>
                  <a:schemeClr val="bg1"/>
                </a:solidFill>
              </a:rPr>
              <a:t>├── assets 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		</a:t>
            </a:r>
            <a:r>
              <a:rPr kumimoji="1" lang="en" altLang="zh-CN" dirty="0">
                <a:solidFill>
                  <a:schemeClr val="bg1"/>
                </a:solidFill>
              </a:rPr>
              <a:t>├── </a:t>
            </a:r>
            <a:r>
              <a:rPr kumimoji="1" lang="en" altLang="zh-CN" dirty="0" err="1">
                <a:solidFill>
                  <a:schemeClr val="bg1"/>
                </a:solidFill>
              </a:rPr>
              <a:t>saved_model.pb</a:t>
            </a:r>
            <a:r>
              <a:rPr kumimoji="1" lang="en" altLang="zh-CN" dirty="0">
                <a:solidFill>
                  <a:schemeClr val="bg1"/>
                </a:solidFill>
              </a:rPr>
              <a:t> 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		</a:t>
            </a:r>
            <a:r>
              <a:rPr kumimoji="1" lang="en" altLang="zh-CN" dirty="0">
                <a:solidFill>
                  <a:schemeClr val="bg1"/>
                </a:solidFill>
              </a:rPr>
              <a:t>└── variables 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	</a:t>
            </a:r>
            <a:r>
              <a:rPr kumimoji="1" lang="en" altLang="zh-CN" dirty="0">
                <a:solidFill>
                  <a:schemeClr val="bg1"/>
                </a:solidFill>
              </a:rPr>
              <a:t>├── </a:t>
            </a:r>
            <a:r>
              <a:rPr kumimoji="1" lang="en" altLang="zh-CN" dirty="0" err="1">
                <a:solidFill>
                  <a:schemeClr val="bg1"/>
                </a:solidFill>
              </a:rPr>
              <a:t>variables.data</a:t>
            </a:r>
            <a:r>
              <a:rPr kumimoji="1" lang="en" altLang="zh-CN" dirty="0">
                <a:solidFill>
                  <a:schemeClr val="bg1"/>
                </a:solidFill>
              </a:rPr>
              <a:t>-</a:t>
            </a:r>
            <a:r>
              <a:rPr kumimoji="1" lang="zh-CN" altLang="en-US" dirty="0">
                <a:solidFill>
                  <a:schemeClr val="bg1"/>
                </a:solidFill>
              </a:rPr>
              <a:t>。。。</a:t>
            </a:r>
            <a:endParaRPr kumimoji="1" lang="en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    </a:t>
            </a:r>
            <a:r>
              <a:rPr kumimoji="1" lang="en" altLang="zh-CN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                      </a:t>
            </a:r>
            <a:r>
              <a:rPr kumimoji="1" lang="en-US" altLang="zh-CN" dirty="0">
                <a:solidFill>
                  <a:schemeClr val="bg1"/>
                </a:solidFill>
              </a:rPr>
              <a:t>			</a:t>
            </a:r>
            <a:r>
              <a:rPr kumimoji="1" lang="en" altLang="zh-CN" dirty="0">
                <a:solidFill>
                  <a:schemeClr val="bg1"/>
                </a:solidFill>
              </a:rPr>
              <a:t>├── </a:t>
            </a:r>
            <a:r>
              <a:rPr kumimoji="1" lang="en" altLang="zh-CN" dirty="0" err="1">
                <a:solidFill>
                  <a:schemeClr val="bg1"/>
                </a:solidFill>
              </a:rPr>
              <a:t>variables.data</a:t>
            </a:r>
            <a:r>
              <a:rPr kumimoji="1" lang="en" altLang="zh-CN" dirty="0">
                <a:solidFill>
                  <a:schemeClr val="bg1"/>
                </a:solidFill>
              </a:rPr>
              <a:t>-</a:t>
            </a:r>
            <a:r>
              <a:rPr kumimoji="1" lang="zh-CN" altLang="en-US" dirty="0">
                <a:solidFill>
                  <a:schemeClr val="bg1"/>
                </a:solidFill>
              </a:rPr>
              <a:t>。。。</a:t>
            </a:r>
            <a:endParaRPr kumimoji="1" lang="en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                           </a:t>
            </a:r>
            <a:r>
              <a:rPr kumimoji="1" lang="en-US" altLang="zh-CN" dirty="0">
                <a:solidFill>
                  <a:schemeClr val="bg1"/>
                </a:solidFill>
              </a:rPr>
              <a:t>			</a:t>
            </a:r>
            <a:r>
              <a:rPr kumimoji="1" lang="en" altLang="zh-CN" dirty="0">
                <a:solidFill>
                  <a:schemeClr val="bg1"/>
                </a:solidFill>
              </a:rPr>
              <a:t>└── </a:t>
            </a:r>
            <a:r>
              <a:rPr kumimoji="1" lang="en" altLang="zh-CN" dirty="0" err="1">
                <a:solidFill>
                  <a:schemeClr val="bg1"/>
                </a:solidFill>
              </a:rPr>
              <a:t>variables.index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21D2BB-273B-654C-A95C-1176926C667C}"/>
              </a:ext>
            </a:extLst>
          </p:cNvPr>
          <p:cNvSpPr txBox="1"/>
          <p:nvPr/>
        </p:nvSpPr>
        <p:spPr>
          <a:xfrm>
            <a:off x="6350696" y="3890665"/>
            <a:ext cx="513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此处文件路径很重要，必须放在名为</a:t>
            </a:r>
            <a:r>
              <a:rPr kumimoji="1" lang="en-US" altLang="zh-CN" dirty="0">
                <a:solidFill>
                  <a:schemeClr val="bg1"/>
                </a:solidFill>
              </a:rPr>
              <a:t>1</a:t>
            </a:r>
            <a:r>
              <a:rPr kumimoji="1" lang="zh-CN" altLang="en-US" dirty="0">
                <a:solidFill>
                  <a:schemeClr val="bg1"/>
                </a:solidFill>
              </a:rPr>
              <a:t>的文件夹下</a:t>
            </a:r>
          </a:p>
        </p:txBody>
      </p:sp>
    </p:spTree>
    <p:extLst>
      <p:ext uri="{BB962C8B-B14F-4D97-AF65-F5344CB8AC3E}">
        <p14:creationId xmlns:p14="http://schemas.microsoft.com/office/powerpoint/2010/main" val="3144110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02782" y="2650557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使用过程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——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与</a:t>
            </a:r>
            <a:r>
              <a:rPr kumimoji="1" lang="en-US" altLang="zh-CN" b="1" dirty="0" err="1">
                <a:solidFill>
                  <a:srgbClr val="41719C"/>
                </a:solidFill>
                <a:latin typeface="+mn-ea"/>
              </a:rPr>
              <a:t>tfs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 交互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02782" y="1111317"/>
            <a:ext cx="106329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运行命令           </a:t>
            </a:r>
            <a:r>
              <a:rPr kumimoji="1" lang="zh-CN" altLang="en-US" sz="1400" b="1" dirty="0">
                <a:solidFill>
                  <a:srgbClr val="41719C"/>
                </a:solidFill>
                <a:latin typeface="+mn-ea"/>
              </a:rPr>
              <a:t>自定义端口号</a:t>
            </a:r>
            <a:endParaRPr kumimoji="1" lang="en-US" altLang="zh-CN" sz="1400" b="1" dirty="0">
              <a:solidFill>
                <a:srgbClr val="41719C"/>
              </a:solidFill>
              <a:latin typeface="+mn-ea"/>
            </a:endParaRPr>
          </a:p>
          <a:p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sudo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 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nvidia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-docker run -p 8500:8500</a:t>
            </a:r>
            <a:r>
              <a:rPr kumimoji="1" lang="zh-CN" altLang="en-US" b="1" dirty="0">
                <a:solidFill>
                  <a:srgbClr val="00B050"/>
                </a:solidFill>
                <a:latin typeface="+mn-ea"/>
              </a:rPr>
              <a:t>   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--mount type=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bind,source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tf</a:t>
            </a:r>
            <a:r>
              <a:rPr kumimoji="1" lang="zh-CN" altLang="en-US" b="1" dirty="0">
                <a:solidFill>
                  <a:srgbClr val="00B050"/>
                </a:solidFill>
                <a:latin typeface="+mn-ea"/>
              </a:rPr>
              <a:t>格式模型保存路径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,target=/models/</a:t>
            </a:r>
            <a:r>
              <a:rPr kumimoji="1" lang="zh-CN" altLang="en-US" b="1" dirty="0">
                <a:solidFill>
                  <a:srgbClr val="00B050"/>
                </a:solidFill>
                <a:latin typeface="+mn-ea"/>
              </a:rPr>
              <a:t>模型名称 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-t --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entrypoint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tensorflow_model_server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 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tensorflow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/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serving:latest-gpu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 --port=8500 --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per_process_gpu_memory_fraction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=0.25 --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enable_batching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=false --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model_name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</a:t>
            </a:r>
            <a:r>
              <a:rPr kumimoji="1" lang="zh-CN" altLang="en-US" b="1" dirty="0">
                <a:solidFill>
                  <a:srgbClr val="00B050"/>
                </a:solidFill>
                <a:latin typeface="+mn-ea"/>
              </a:rPr>
              <a:t>模型名称 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--</a:t>
            </a:r>
            <a:r>
              <a:rPr kumimoji="1" lang="en-US" altLang="zh-CN" b="1" dirty="0" err="1">
                <a:solidFill>
                  <a:srgbClr val="00B050"/>
                </a:solidFill>
                <a:latin typeface="+mn-ea"/>
              </a:rPr>
              <a:t>model_base_path</a:t>
            </a:r>
            <a:r>
              <a:rPr kumimoji="1" lang="en-US" altLang="zh-CN" b="1" dirty="0">
                <a:solidFill>
                  <a:srgbClr val="00B050"/>
                </a:solidFill>
                <a:latin typeface="+mn-ea"/>
              </a:rPr>
              <a:t>=/models/</a:t>
            </a:r>
            <a:r>
              <a:rPr kumimoji="1" lang="zh-CN" altLang="en-US" b="1" dirty="0">
                <a:solidFill>
                  <a:srgbClr val="00B050"/>
                </a:solidFill>
                <a:latin typeface="+mn-ea"/>
              </a:rPr>
              <a:t>模型名称</a:t>
            </a:r>
            <a:endParaRPr kumimoji="1" lang="en-US" altLang="zh-CN" b="1" dirty="0">
              <a:solidFill>
                <a:srgbClr val="00B050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2782" y="5902986"/>
            <a:ext cx="10038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与一般部署方式相比，并未加载模型。而是向</a:t>
            </a:r>
            <a:r>
              <a:rPr kumimoji="1" lang="en-US" altLang="zh-CN" b="1" dirty="0" err="1">
                <a:solidFill>
                  <a:srgbClr val="41719C"/>
                </a:solidFill>
                <a:latin typeface="+mn-ea"/>
              </a:rPr>
              <a:t>Tensorflow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 </a:t>
            </a:r>
            <a:r>
              <a:rPr kumimoji="1" lang="en-US" altLang="zh-CN" b="1" dirty="0">
                <a:solidFill>
                  <a:srgbClr val="41719C"/>
                </a:solidFill>
                <a:latin typeface="+mn-ea"/>
              </a:rPr>
              <a:t>Serving</a:t>
            </a:r>
            <a:r>
              <a:rPr kumimoji="1" lang="zh-CN" altLang="en-US" b="1" dirty="0">
                <a:solidFill>
                  <a:srgbClr val="41719C"/>
                </a:solidFill>
                <a:latin typeface="+mn-ea"/>
              </a:rPr>
              <a:t> 发送请求 并接受结果。 这些都是在服务器内进行的</a:t>
            </a:r>
          </a:p>
        </p:txBody>
      </p:sp>
      <p:sp>
        <p:nvSpPr>
          <p:cNvPr id="8" name="矩形 7"/>
          <p:cNvSpPr/>
          <p:nvPr/>
        </p:nvSpPr>
        <p:spPr>
          <a:xfrm>
            <a:off x="3670126" y="1415441"/>
            <a:ext cx="1114816" cy="300625"/>
          </a:xfrm>
          <a:prstGeom prst="rect">
            <a:avLst/>
          </a:prstGeom>
          <a:noFill/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B050"/>
              </a:solidFill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7751CB90-42CC-A941-AC60-7385DA8D5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919" y="2914994"/>
            <a:ext cx="4900634" cy="283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43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D1D5-81E1-924B-B9A1-B2E2F6EAC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634" y="206534"/>
            <a:ext cx="9404723" cy="1400530"/>
          </a:xfrm>
        </p:spPr>
        <p:txBody>
          <a:bodyPr/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项目背景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93ABD9-D17B-1F43-87F8-FFD6E9E2E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635" y="1607064"/>
            <a:ext cx="10153040" cy="4195481"/>
          </a:xfrm>
        </p:spPr>
        <p:txBody>
          <a:bodyPr>
            <a:normAutofit/>
          </a:bodyPr>
          <a:lstStyle/>
          <a:p>
            <a:r>
              <a:rPr kumimoji="1"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自然语言处理（</a:t>
            </a:r>
            <a:r>
              <a:rPr kumimoji="1"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NLP</a:t>
            </a:r>
            <a:r>
              <a:rPr kumimoji="1"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）技术开始在金融资管领域落地。现阶段主流应用方向为情感分析、摘要提取等。主要处理对象为：新闻、研报、公告等。主要目标为：提取其中信息、或进行分类用于相关决策。节约人力</a:t>
            </a:r>
            <a:endParaRPr kumimoji="1"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kumimoji="1"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由于存在海量此类型文本数据，且大多杂乱非结构化。实现全自动信息收集提取难度较大。所以目前应用规模较小</a:t>
            </a:r>
            <a:endParaRPr kumimoji="1"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kumimoji="1"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NLP</a:t>
            </a:r>
            <a:r>
              <a:rPr kumimoji="1"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在金融领域技术落地场景较多，技术发展情景良好。 如研报公告自动判读，标书自动分析，判决书自动分析</a:t>
            </a:r>
          </a:p>
        </p:txBody>
      </p:sp>
    </p:spTree>
    <p:extLst>
      <p:ext uri="{BB962C8B-B14F-4D97-AF65-F5344CB8AC3E}">
        <p14:creationId xmlns:p14="http://schemas.microsoft.com/office/powerpoint/2010/main" val="220595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52CF4B-7563-8E47-AE13-42CE8E475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843" y="565452"/>
            <a:ext cx="10748952" cy="5509671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sz="2800" dirty="0"/>
              <a:t>3.</a:t>
            </a:r>
            <a:r>
              <a:rPr kumimoji="1" lang="zh-CN" altLang="en-US" sz="2800" dirty="0"/>
              <a:t>  在</a:t>
            </a:r>
            <a:r>
              <a:rPr kumimoji="1" lang="en-US" altLang="zh-CN" sz="2800" dirty="0"/>
              <a:t>TF-Serving</a:t>
            </a:r>
            <a:r>
              <a:rPr kumimoji="1" lang="zh-CN" altLang="en-US" sz="2800" dirty="0"/>
              <a:t>跑起来后，如何请求服务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</a:t>
            </a:r>
            <a:r>
              <a:rPr kumimoji="1" lang="en-US" altLang="zh-CN" sz="2800" dirty="0"/>
              <a:t>1.</a:t>
            </a:r>
            <a:r>
              <a:rPr kumimoji="1" lang="zh-CN" altLang="en-US" sz="2800" dirty="0"/>
              <a:t> 获取模型信息</a:t>
            </a:r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  在存储模型</a:t>
            </a:r>
            <a:r>
              <a:rPr kumimoji="1" lang="en-US" altLang="zh-CN" sz="2800" dirty="0"/>
              <a:t>(</a:t>
            </a:r>
            <a:r>
              <a:rPr kumimoji="1" lang="en-US" altLang="zh-CN" sz="2800" dirty="0" err="1"/>
              <a:t>tf</a:t>
            </a:r>
            <a:r>
              <a:rPr kumimoji="1" lang="zh-CN" altLang="en-US" sz="2800" dirty="0"/>
              <a:t>格式那个）的路径下：</a:t>
            </a:r>
            <a:r>
              <a:rPr lang="en" altLang="zh-CN" sz="2800" dirty="0"/>
              <a:t> </a:t>
            </a:r>
            <a:r>
              <a:rPr lang="en" altLang="zh-CN" sz="2800" dirty="0" err="1"/>
              <a:t>saved_model_cli</a:t>
            </a:r>
            <a:r>
              <a:rPr lang="en" altLang="zh-CN" sz="2800" dirty="0"/>
              <a:t> show --</a:t>
            </a:r>
            <a:r>
              <a:rPr lang="en" altLang="zh-CN" sz="2800" dirty="0" err="1"/>
              <a:t>dir</a:t>
            </a:r>
            <a:r>
              <a:rPr lang="en" altLang="zh-CN" sz="2800" dirty="0"/>
              <a:t> 0/ --all</a:t>
            </a:r>
          </a:p>
          <a:p>
            <a:pPr marL="0" indent="0">
              <a:buNone/>
            </a:pPr>
            <a:r>
              <a:rPr kumimoji="1" lang="zh-CN" altLang="en-US" sz="2800" dirty="0"/>
              <a:t>       在输出结果中找</a:t>
            </a:r>
            <a:r>
              <a:rPr lang="en" altLang="zh-CN" sz="2800" dirty="0"/>
              <a:t>signature</a:t>
            </a:r>
            <a:r>
              <a:rPr lang="zh-CN" altLang="en" sz="2800" dirty="0"/>
              <a:t>、</a:t>
            </a:r>
            <a:r>
              <a:rPr lang="en" altLang="zh-CN" sz="2800" dirty="0"/>
              <a:t>input</a:t>
            </a:r>
            <a:r>
              <a:rPr lang="zh-CN" altLang="en" sz="2800" dirty="0"/>
              <a:t>、</a:t>
            </a:r>
            <a:r>
              <a:rPr lang="en" altLang="zh-CN" sz="2800" dirty="0"/>
              <a:t>output</a:t>
            </a:r>
            <a:r>
              <a:rPr lang="zh-CN" altLang="en-US" sz="2800" dirty="0"/>
              <a:t> 并记下来</a:t>
            </a:r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</a:t>
            </a:r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</a:t>
            </a:r>
            <a:r>
              <a:rPr kumimoji="1" lang="en-US" altLang="zh-CN" sz="2800" dirty="0"/>
              <a:t>2.</a:t>
            </a:r>
            <a:r>
              <a:rPr kumimoji="1" lang="zh-CN" altLang="en-US" sz="2800" dirty="0"/>
              <a:t>根据所获的信息（</a:t>
            </a:r>
            <a:r>
              <a:rPr lang="en" altLang="zh-CN" dirty="0"/>
              <a:t> signature</a:t>
            </a:r>
            <a:r>
              <a:rPr lang="zh-CN" altLang="en" dirty="0"/>
              <a:t>、</a:t>
            </a:r>
            <a:r>
              <a:rPr lang="en" altLang="zh-CN" dirty="0"/>
              <a:t>input</a:t>
            </a:r>
            <a:r>
              <a:rPr lang="zh-CN" altLang="en" dirty="0"/>
              <a:t>、</a:t>
            </a:r>
            <a:r>
              <a:rPr lang="en" altLang="zh-CN" dirty="0"/>
              <a:t>output</a:t>
            </a:r>
            <a:r>
              <a:rPr lang="zh-CN" altLang="en-US" dirty="0"/>
              <a:t>的名称）</a:t>
            </a:r>
            <a:endParaRPr lang="en-US" altLang="zh-CN" dirty="0"/>
          </a:p>
          <a:p>
            <a:pPr marL="0" indent="0">
              <a:buNone/>
            </a:pPr>
            <a:r>
              <a:rPr kumimoji="1" lang="zh-CN" altLang="en-US" sz="2800" dirty="0"/>
              <a:t>        改写</a:t>
            </a:r>
            <a:r>
              <a:rPr kumimoji="1" lang="en-US" altLang="zh-CN" sz="2800" dirty="0" err="1"/>
              <a:t>grpc</a:t>
            </a:r>
            <a:r>
              <a:rPr kumimoji="1" lang="zh-CN" altLang="en-US" sz="2800" dirty="0"/>
              <a:t>请求函数 （仅需替换）</a:t>
            </a:r>
            <a:endParaRPr kumimoji="1" lang="en-US" altLang="zh-CN" sz="2800" dirty="0"/>
          </a:p>
          <a:p>
            <a:pPr marL="0" indent="0">
              <a:buNone/>
            </a:pPr>
            <a:endParaRPr kumimoji="1" lang="en-US" altLang="zh-CN" sz="2800" dirty="0"/>
          </a:p>
          <a:p>
            <a:pPr marL="0" indent="0">
              <a:buNone/>
            </a:pPr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</a:t>
            </a:r>
            <a:r>
              <a:rPr kumimoji="1" lang="en-US" altLang="zh-CN" sz="2800" dirty="0"/>
              <a:t>3.</a:t>
            </a:r>
            <a:r>
              <a:rPr kumimoji="1" lang="zh-CN" altLang="en-US" sz="2800" dirty="0"/>
              <a:t> 将文本编码后数据通过</a:t>
            </a:r>
            <a:r>
              <a:rPr kumimoji="1" lang="en-US" altLang="zh-CN" sz="2800" dirty="0" err="1"/>
              <a:t>grpc</a:t>
            </a:r>
            <a:r>
              <a:rPr kumimoji="1" lang="zh-CN" altLang="en-US" sz="2800" dirty="0"/>
              <a:t>发送，并接受结果</a:t>
            </a:r>
            <a:endParaRPr kumimoji="1" lang="en-US" altLang="zh-CN" sz="2800" dirty="0"/>
          </a:p>
          <a:p>
            <a:pPr marL="0" indent="0">
              <a:buNone/>
            </a:pPr>
            <a:endParaRPr kumimoji="1" lang="en-US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详细操作：算法部分文档</a:t>
            </a:r>
            <a:endParaRPr kumimoji="1" lang="en" altLang="zh-CN" sz="2800" dirty="0"/>
          </a:p>
          <a:p>
            <a:pPr marL="0" indent="0">
              <a:buNone/>
            </a:pPr>
            <a:r>
              <a:rPr kumimoji="1" lang="zh-CN" altLang="en-US" sz="2800" dirty="0"/>
              <a:t>                   </a:t>
            </a:r>
            <a:endParaRPr kumimoji="1" lang="en" altLang="zh-CN" sz="2800" dirty="0"/>
          </a:p>
          <a:p>
            <a:pPr marL="0" indent="0">
              <a:buNone/>
            </a:pP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23861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C29CD-4A32-2949-9DAA-ABFA1A4AC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图形用户界面, 网站&#10;&#10;描述已自动生成">
            <a:extLst>
              <a:ext uri="{FF2B5EF4-FFF2-40B4-BE49-F238E27FC236}">
                <a16:creationId xmlns:a16="http://schemas.microsoft.com/office/drawing/2014/main" id="{C983A3C7-7EE5-7C4A-B42B-4F38FABE7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513606"/>
            <a:ext cx="12113840" cy="1566047"/>
          </a:xfrm>
        </p:spPr>
      </p:pic>
    </p:spTree>
    <p:extLst>
      <p:ext uri="{BB962C8B-B14F-4D97-AF65-F5344CB8AC3E}">
        <p14:creationId xmlns:p14="http://schemas.microsoft.com/office/powerpoint/2010/main" val="395512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N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17E97D8-AA78-B349-8AF9-D78296D1C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2524" y="4218213"/>
            <a:ext cx="4013151" cy="9633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kumimoji="1" lang="zh-CN" altLang="en-US" sz="4800" dirty="0"/>
              <a:t>新闻爬虫部分</a:t>
            </a:r>
            <a:br>
              <a:rPr kumimoji="1" lang="en-US" altLang="zh-CN" sz="4800" dirty="0"/>
            </a:br>
            <a:br>
              <a:rPr kumimoji="1" lang="en-US" altLang="zh-CN" sz="4800" dirty="0"/>
            </a:br>
            <a:r>
              <a:rPr kumimoji="1" lang="zh-CN" altLang="en-US" sz="3100" dirty="0"/>
              <a:t>给定起止时间，爬取该时间段内所有数据</a:t>
            </a:r>
            <a:br>
              <a:rPr kumimoji="1" lang="en-US" altLang="zh-CN" sz="3100" dirty="0"/>
            </a:br>
            <a:br>
              <a:rPr kumimoji="1" lang="en-US" altLang="zh-CN" sz="3100" dirty="0"/>
            </a:br>
            <a:r>
              <a:rPr kumimoji="1" lang="zh-CN" altLang="en-US" sz="3100" dirty="0"/>
              <a:t>爬取时间从现在到过去</a:t>
            </a:r>
            <a:br>
              <a:rPr kumimoji="1" lang="en-US" altLang="zh-CN" sz="3100" dirty="0"/>
            </a:br>
            <a:br>
              <a:rPr kumimoji="1" lang="en-US" altLang="zh-CN" sz="3100" dirty="0"/>
            </a:br>
            <a:r>
              <a:rPr kumimoji="1" lang="zh-CN" altLang="en-US" sz="3100" dirty="0"/>
              <a:t>结束时间</a:t>
            </a:r>
            <a:r>
              <a:rPr kumimoji="1" lang="en-US" altLang="zh-CN" sz="3100" dirty="0"/>
              <a:t>&lt;</a:t>
            </a:r>
            <a:r>
              <a:rPr kumimoji="1" lang="zh-CN" altLang="en-US" sz="3100" dirty="0"/>
              <a:t>开始时间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CN"/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E8A2EEC2-E831-CC44-8FE9-624750017E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818531" y="647698"/>
            <a:ext cx="3921307" cy="556213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8262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4F969-76EC-8349-B5DB-8A3C87504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3D1FE088-B121-5A42-81A2-F110A8698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433" y="0"/>
            <a:ext cx="8209134" cy="6858000"/>
          </a:xfrm>
        </p:spPr>
      </p:pic>
    </p:spTree>
    <p:extLst>
      <p:ext uri="{BB962C8B-B14F-4D97-AF65-F5344CB8AC3E}">
        <p14:creationId xmlns:p14="http://schemas.microsoft.com/office/powerpoint/2010/main" val="2873782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81C7E-5D02-1243-8E7D-74343A303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64828"/>
            <a:ext cx="9404723" cy="1400530"/>
          </a:xfrm>
        </p:spPr>
        <p:txBody>
          <a:bodyPr/>
          <a:lstStyle/>
          <a:p>
            <a:r>
              <a:rPr kumimoji="1" lang="zh-CN" altLang="en-US" dirty="0"/>
              <a:t>反爬机制：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zh-CN" altLang="en-US" dirty="0"/>
              <a:t>华尔街见闻 没有    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zh-CN" altLang="en-US" dirty="0"/>
              <a:t>财联社 </a:t>
            </a:r>
            <a:br>
              <a:rPr kumimoji="1" lang="en-US" altLang="zh-CN" dirty="0"/>
            </a:br>
            <a:r>
              <a:rPr kumimoji="1" lang="zh-CN" altLang="en-US" dirty="0"/>
              <a:t>  </a:t>
            </a:r>
            <a:br>
              <a:rPr kumimoji="1" lang="en-US" altLang="zh-CN" dirty="0"/>
            </a:br>
            <a:r>
              <a:rPr kumimoji="1" lang="en-US" altLang="zh-CN" sz="3200" dirty="0"/>
              <a:t>1.</a:t>
            </a:r>
            <a:r>
              <a:rPr kumimoji="1" lang="zh-CN" altLang="en-US" sz="3200" dirty="0"/>
              <a:t> 变换</a:t>
            </a:r>
            <a:r>
              <a:rPr kumimoji="1" lang="en-US" altLang="zh-CN" sz="3200" dirty="0"/>
              <a:t>API</a:t>
            </a:r>
            <a:r>
              <a:rPr kumimoji="1" lang="zh-CN" altLang="en-US" sz="3200" dirty="0"/>
              <a:t>  对主</a:t>
            </a:r>
            <a:r>
              <a:rPr kumimoji="1" lang="en-US" altLang="zh-CN" sz="3200" dirty="0"/>
              <a:t>API</a:t>
            </a:r>
            <a:r>
              <a:rPr kumimoji="1" lang="zh-CN" altLang="en-US" sz="3200" dirty="0"/>
              <a:t>请求一定次数后会</a:t>
            </a:r>
            <a:r>
              <a:rPr kumimoji="1" lang="en-US" altLang="zh-CN" sz="3200" dirty="0"/>
              <a:t>						</a:t>
            </a:r>
            <a:r>
              <a:rPr kumimoji="1" lang="zh-CN" altLang="en-US" sz="3200" dirty="0"/>
              <a:t>失效 需要切换备用</a:t>
            </a:r>
            <a:r>
              <a:rPr kumimoji="1" lang="en-US" altLang="zh-CN" sz="3200" dirty="0"/>
              <a:t>API</a:t>
            </a:r>
            <a:r>
              <a:rPr kumimoji="1" lang="zh-CN" altLang="en-US" sz="3200" dirty="0"/>
              <a:t>继续请求    </a:t>
            </a:r>
            <a:br>
              <a:rPr kumimoji="1" lang="en-US" altLang="zh-CN" sz="3200" dirty="0"/>
            </a:br>
            <a:r>
              <a:rPr kumimoji="1" lang="en-US" altLang="zh-CN" sz="3200" dirty="0"/>
              <a:t>2. 	</a:t>
            </a:r>
            <a:r>
              <a:rPr kumimoji="1" lang="zh-CN" altLang="en-US" sz="3200" dirty="0"/>
              <a:t>请求时需生成特殊的签名参数：为其他参数生成  的链接文本的</a:t>
            </a:r>
            <a:r>
              <a:rPr kumimoji="1" lang="en-US" altLang="zh-CN" sz="3200" dirty="0"/>
              <a:t>MD5</a:t>
            </a:r>
            <a:r>
              <a:rPr kumimoji="1" lang="zh-CN" altLang="en-US" sz="3200" dirty="0"/>
              <a:t>码</a:t>
            </a:r>
          </a:p>
        </p:txBody>
      </p:sp>
    </p:spTree>
    <p:extLst>
      <p:ext uri="{BB962C8B-B14F-4D97-AF65-F5344CB8AC3E}">
        <p14:creationId xmlns:p14="http://schemas.microsoft.com/office/powerpoint/2010/main" val="2657326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E9C07F-7CD4-9145-A14B-26528A19D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异常处理</a:t>
            </a:r>
          </a:p>
        </p:txBody>
      </p:sp>
      <p:pic>
        <p:nvPicPr>
          <p:cNvPr id="5" name="内容占位符 4" descr="图形用户界面, 文本, 应用程序&#10;&#10;描述已自动生成">
            <a:extLst>
              <a:ext uri="{FF2B5EF4-FFF2-40B4-BE49-F238E27FC236}">
                <a16:creationId xmlns:a16="http://schemas.microsoft.com/office/drawing/2014/main" id="{63099DA3-DDAA-774A-B5DC-1C301FA91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277655"/>
            <a:ext cx="11068181" cy="5223353"/>
          </a:xfrm>
        </p:spPr>
      </p:pic>
    </p:spTree>
    <p:extLst>
      <p:ext uri="{BB962C8B-B14F-4D97-AF65-F5344CB8AC3E}">
        <p14:creationId xmlns:p14="http://schemas.microsoft.com/office/powerpoint/2010/main" val="1160081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N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N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D9B4DD1-6658-034F-9BB3-5177E40E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1268" y="840089"/>
            <a:ext cx="4485461" cy="14643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zh-CN" altLang="en-US" sz="6000" dirty="0"/>
              <a:t>公众号部分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F5EB71-1FE0-6945-BA48-704C3D069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3374" y="2837868"/>
            <a:ext cx="3801248" cy="17911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kumimoji="1" lang="en-US" altLang="zh-CN" cap="all" dirty="0"/>
              <a:t>1.</a:t>
            </a:r>
            <a:r>
              <a:rPr kumimoji="1" lang="zh-CN" altLang="en-US" cap="all" dirty="0"/>
              <a:t>通过新建公众号推送，引用其他公众号消息的方式获取公众号历史信息</a:t>
            </a:r>
            <a:endParaRPr kumimoji="1" lang="en-US" altLang="zh-CN" cap="all" dirty="0"/>
          </a:p>
          <a:p>
            <a:pPr marL="0" indent="0">
              <a:buNone/>
            </a:pPr>
            <a:endParaRPr kumimoji="1" lang="en-US" altLang="zh-CN" cap="all" dirty="0"/>
          </a:p>
          <a:p>
            <a:pPr marL="0" indent="0">
              <a:buNone/>
            </a:pPr>
            <a:r>
              <a:rPr kumimoji="1" lang="en-US" altLang="zh-CN" cap="all" dirty="0"/>
              <a:t>2.</a:t>
            </a:r>
            <a:r>
              <a:rPr kumimoji="1" lang="zh-CN" altLang="en-US" cap="all" dirty="0"/>
              <a:t>用</a:t>
            </a:r>
            <a:r>
              <a:rPr kumimoji="1" lang="en-US" altLang="zh-CN" cap="all" dirty="0"/>
              <a:t>selenium</a:t>
            </a:r>
            <a:r>
              <a:rPr kumimoji="1" lang="zh-CN" altLang="en-US" cap="all" dirty="0"/>
              <a:t>库模拟操作 获得文章</a:t>
            </a:r>
            <a:r>
              <a:rPr kumimoji="1" lang="en-US" altLang="zh-CN" cap="all" dirty="0" err="1"/>
              <a:t>url</a:t>
            </a:r>
            <a:r>
              <a:rPr kumimoji="1" lang="zh-CN" altLang="en-US" cap="all" dirty="0"/>
              <a:t>链接</a:t>
            </a:r>
            <a:endParaRPr kumimoji="1" lang="en-US" altLang="zh-CN" cap="all" dirty="0"/>
          </a:p>
          <a:p>
            <a:pPr marL="0" indent="0">
              <a:buNone/>
            </a:pPr>
            <a:endParaRPr kumimoji="1" lang="en-US" altLang="zh-CN" cap="all" dirty="0"/>
          </a:p>
          <a:p>
            <a:pPr marL="0" indent="0">
              <a:buNone/>
            </a:pPr>
            <a:r>
              <a:rPr kumimoji="1" lang="en-US" altLang="zh-CN" dirty="0"/>
              <a:t>3.</a:t>
            </a:r>
            <a:r>
              <a:rPr kumimoji="1" lang="zh-CN" altLang="en-US" dirty="0"/>
              <a:t>从链接提取文本（正则）</a:t>
            </a:r>
            <a:endParaRPr kumimoji="1" lang="en-US" altLang="zh-CN" cap="all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3CD57A-5CD4-1146-BB1E-A5FAC548539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344" r="17943"/>
          <a:stretch/>
        </p:blipFill>
        <p:spPr>
          <a:xfrm>
            <a:off x="-1" y="10"/>
            <a:ext cx="755414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6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126C8F-571F-0B48-B056-9D8DB82CD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01" y="437603"/>
            <a:ext cx="9404723" cy="1400530"/>
          </a:xfrm>
        </p:spPr>
        <p:txBody>
          <a:bodyPr/>
          <a:lstStyle/>
          <a:p>
            <a:r>
              <a:rPr kumimoji="1" lang="zh-CN" altLang="en-US" dirty="0"/>
              <a:t>异常处理    </a:t>
            </a:r>
            <a:r>
              <a:rPr kumimoji="1" lang="zh-CN" altLang="en-US" sz="2800" dirty="0"/>
              <a:t>解决方案：重写程序或换种爬取方法</a:t>
            </a:r>
          </a:p>
        </p:txBody>
      </p:sp>
      <p:pic>
        <p:nvPicPr>
          <p:cNvPr id="5" name="内容占位符 4" descr="图形用户界面, 文本, 应用程序&#10;&#10;描述已自动生成">
            <a:extLst>
              <a:ext uri="{FF2B5EF4-FFF2-40B4-BE49-F238E27FC236}">
                <a16:creationId xmlns:a16="http://schemas.microsoft.com/office/drawing/2014/main" id="{5222AB72-BB68-6340-B3DD-6B4462FFB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901" y="1301159"/>
            <a:ext cx="10318606" cy="5104123"/>
          </a:xfrm>
        </p:spPr>
      </p:pic>
    </p:spTree>
    <p:extLst>
      <p:ext uri="{BB962C8B-B14F-4D97-AF65-F5344CB8AC3E}">
        <p14:creationId xmlns:p14="http://schemas.microsoft.com/office/powerpoint/2010/main" val="17543939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16647D-2F1A-F945-8A18-5E32F9DD2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6" y="123109"/>
            <a:ext cx="9404723" cy="1400530"/>
          </a:xfrm>
        </p:spPr>
        <p:txBody>
          <a:bodyPr/>
          <a:lstStyle/>
          <a:p>
            <a:r>
              <a:rPr kumimoji="1" lang="zh-CN" altLang="en-US" dirty="0"/>
              <a:t>数据库部分</a:t>
            </a: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C3D1B287-82B5-D045-8401-2FE61A41C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7989" y="893109"/>
            <a:ext cx="9016931" cy="5693428"/>
          </a:xfrm>
        </p:spPr>
      </p:pic>
    </p:spTree>
    <p:extLst>
      <p:ext uri="{BB962C8B-B14F-4D97-AF65-F5344CB8AC3E}">
        <p14:creationId xmlns:p14="http://schemas.microsoft.com/office/powerpoint/2010/main" val="30222449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1A2BEF-EA34-2A4E-8CEC-97CBC340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24" y="181255"/>
            <a:ext cx="9404723" cy="1400530"/>
          </a:xfrm>
        </p:spPr>
        <p:txBody>
          <a:bodyPr/>
          <a:lstStyle/>
          <a:p>
            <a:r>
              <a:rPr kumimoji="1" lang="en-US" altLang="zh-CN" dirty="0" err="1"/>
              <a:t>News_Sentiment</a:t>
            </a:r>
            <a:r>
              <a:rPr kumimoji="1" lang="zh-CN" altLang="en-US" dirty="0"/>
              <a:t>内的字段</a:t>
            </a:r>
          </a:p>
        </p:txBody>
      </p:sp>
      <p:pic>
        <p:nvPicPr>
          <p:cNvPr id="9" name="内容占位符 8" descr="表格&#10;&#10;低可信度描述已自动生成">
            <a:extLst>
              <a:ext uri="{FF2B5EF4-FFF2-40B4-BE49-F238E27FC236}">
                <a16:creationId xmlns:a16="http://schemas.microsoft.com/office/drawing/2014/main" id="{D5A70D46-C5DA-DD4B-B4B7-C1BEAF157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532" y="909637"/>
            <a:ext cx="11670936" cy="5767108"/>
          </a:xfrm>
        </p:spPr>
      </p:pic>
    </p:spTree>
    <p:extLst>
      <p:ext uri="{BB962C8B-B14F-4D97-AF65-F5344CB8AC3E}">
        <p14:creationId xmlns:p14="http://schemas.microsoft.com/office/powerpoint/2010/main" val="4206662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相关案例"/>
          <p:cNvSpPr txBox="1">
            <a:spLocks noGrp="1"/>
          </p:cNvSpPr>
          <p:nvPr>
            <p:ph type="title"/>
          </p:nvPr>
        </p:nvSpPr>
        <p:spPr>
          <a:xfrm>
            <a:off x="328180" y="309111"/>
            <a:ext cx="10985502" cy="647144"/>
          </a:xfrm>
          <a:prstGeom prst="rect">
            <a:avLst/>
          </a:prstGeom>
        </p:spPr>
        <p:txBody>
          <a:bodyPr/>
          <a:lstStyle>
            <a:lvl1pPr defTabSz="2145738">
              <a:defRPr sz="6687" spc="-133"/>
            </a:lvl1pPr>
          </a:lstStyle>
          <a:p>
            <a:r>
              <a:rPr sz="3200" dirty="0" err="1"/>
              <a:t>相关案例</a:t>
            </a:r>
            <a:endParaRPr sz="3200" dirty="0"/>
          </a:p>
        </p:txBody>
      </p:sp>
      <p:sp>
        <p:nvSpPr>
          <p:cNvPr id="163" name="1. 通联数据—新闻情感数据"/>
          <p:cNvSpPr txBox="1"/>
          <p:nvPr/>
        </p:nvSpPr>
        <p:spPr>
          <a:xfrm>
            <a:off x="328180" y="955108"/>
            <a:ext cx="10985502" cy="647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 algn="l">
              <a:lnSpc>
                <a:spcPct val="80000"/>
              </a:lnSpc>
              <a:defRPr sz="3800" spc="-76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3200" dirty="0"/>
              <a:t>1. </a:t>
            </a:r>
            <a:r>
              <a:rPr sz="3200" dirty="0" err="1"/>
              <a:t>通联数据</a:t>
            </a:r>
            <a:r>
              <a:rPr sz="3200" dirty="0"/>
              <a:t>—</a:t>
            </a:r>
            <a:r>
              <a:rPr sz="3200" dirty="0" err="1"/>
              <a:t>新闻情感数据</a:t>
            </a:r>
            <a:endParaRPr sz="3200" dirty="0"/>
          </a:p>
        </p:txBody>
      </p:sp>
      <p:sp>
        <p:nvSpPr>
          <p:cNvPr id="164" name="矩形"/>
          <p:cNvSpPr txBox="1"/>
          <p:nvPr/>
        </p:nvSpPr>
        <p:spPr>
          <a:xfrm>
            <a:off x="328180" y="1916626"/>
            <a:ext cx="10985502" cy="64714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normAutofit/>
          </a:bodyPr>
          <a:lstStyle/>
          <a:p>
            <a:pPr algn="l">
              <a:lnSpc>
                <a:spcPct val="80000"/>
              </a:lnSpc>
              <a:defRPr sz="3800" spc="-76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900"/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C2F3CE2A-E0FE-4A44-B975-EA81701AD3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4" t="21048" r="6778" b="6962"/>
          <a:stretch/>
        </p:blipFill>
        <p:spPr>
          <a:xfrm>
            <a:off x="328180" y="2097662"/>
            <a:ext cx="5473977" cy="3442867"/>
          </a:xfrm>
          <a:prstGeom prst="rect">
            <a:avLst/>
          </a:prstGeom>
        </p:spPr>
      </p:pic>
      <p:pic>
        <p:nvPicPr>
          <p:cNvPr id="3" name="图片 3">
            <a:extLst>
              <a:ext uri="{FF2B5EF4-FFF2-40B4-BE49-F238E27FC236}">
                <a16:creationId xmlns:a16="http://schemas.microsoft.com/office/drawing/2014/main" id="{A69421B5-656D-1C41-82A5-06D572675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" t="28010" r="5266"/>
          <a:stretch/>
        </p:blipFill>
        <p:spPr>
          <a:xfrm>
            <a:off x="5802157" y="2078610"/>
            <a:ext cx="6163235" cy="348097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056DD04-3B1F-C54C-B014-BCEA67EC93AD}"/>
              </a:ext>
            </a:extLst>
          </p:cNvPr>
          <p:cNvSpPr txBox="1"/>
          <p:nvPr/>
        </p:nvSpPr>
        <p:spPr>
          <a:xfrm>
            <a:off x="10225741" y="3779369"/>
            <a:ext cx="1966259" cy="2359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1219169" hangingPunct="0"/>
            <a:endParaRPr lang="zh-CN" altLang="en-US" sz="1200" dirty="0">
              <a:solidFill>
                <a:srgbClr val="5E5E5E"/>
              </a:solidFill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7874320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996F5F77-4292-1C4B-9E01-C1DE14CF7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883" y="1505415"/>
            <a:ext cx="11828234" cy="4616605"/>
          </a:xfr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5119AA38-4C74-A94F-BD37-3D57366BA9C5}"/>
              </a:ext>
            </a:extLst>
          </p:cNvPr>
          <p:cNvSpPr txBox="1">
            <a:spLocks/>
          </p:cNvSpPr>
          <p:nvPr/>
        </p:nvSpPr>
        <p:spPr>
          <a:xfrm>
            <a:off x="431102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en-US" altLang="zh-CN" dirty="0" err="1"/>
              <a:t>Wx_public</a:t>
            </a:r>
            <a:r>
              <a:rPr kumimoji="1" lang="zh-CN" altLang="en-US" dirty="0"/>
              <a:t>内的字段</a:t>
            </a:r>
          </a:p>
        </p:txBody>
      </p:sp>
    </p:spTree>
    <p:extLst>
      <p:ext uri="{BB962C8B-B14F-4D97-AF65-F5344CB8AC3E}">
        <p14:creationId xmlns:p14="http://schemas.microsoft.com/office/powerpoint/2010/main" val="14433062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F546F-F78F-6149-AD94-83D47C17F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Dash</a:t>
            </a:r>
            <a:r>
              <a:rPr kumimoji="1" lang="zh-CN" altLang="en-US" dirty="0"/>
              <a:t> 部分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DB5E36-EC53-3F46-B28A-2DE8B9A3A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463" y="1553187"/>
            <a:ext cx="10315074" cy="4195481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与数据库交互，按用户所选条件查询           查询函数所在：</a:t>
            </a:r>
            <a:r>
              <a:rPr kumimoji="1" lang="en-US" altLang="zh-CN" dirty="0" err="1"/>
              <a:t>mongodb.py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加载更多数据时，保证数据连续加载  不重不漏。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 </a:t>
            </a:r>
            <a:r>
              <a:rPr kumimoji="1" lang="zh-CN" altLang="en-US" dirty="0"/>
              <a:t>用户输入自定义标签，确保写入数据库更新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保证在数据年份变化时，查询和入库都可正常进行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保证查询条件准确，且不同次查询之间独立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6.</a:t>
            </a:r>
            <a:r>
              <a:rPr kumimoji="1" lang="zh-CN" altLang="en-US" dirty="0"/>
              <a:t>页面外观设计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7.</a:t>
            </a:r>
            <a:r>
              <a:rPr kumimoji="1" lang="zh-CN" altLang="en-US" dirty="0"/>
              <a:t>增加提示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56882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4CF75-EB84-8B49-A658-31BED50C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1" y="2844225"/>
            <a:ext cx="9404723" cy="1400530"/>
          </a:xfrm>
        </p:spPr>
        <p:txBody>
          <a:bodyPr/>
          <a:lstStyle/>
          <a:p>
            <a:r>
              <a:rPr kumimoji="1" lang="zh-CN" altLang="en-US" dirty="0"/>
              <a:t>                          谢  谢</a:t>
            </a:r>
          </a:p>
        </p:txBody>
      </p:sp>
    </p:spTree>
    <p:extLst>
      <p:ext uri="{BB962C8B-B14F-4D97-AF65-F5344CB8AC3E}">
        <p14:creationId xmlns:p14="http://schemas.microsoft.com/office/powerpoint/2010/main" val="1019408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384BA-C69D-F747-8E9C-BE574CF07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1. 通联数据—新闻情感数据">
            <a:extLst>
              <a:ext uri="{FF2B5EF4-FFF2-40B4-BE49-F238E27FC236}">
                <a16:creationId xmlns:a16="http://schemas.microsoft.com/office/drawing/2014/main" id="{4594778F-9373-754D-8F8B-C53858C98A27}"/>
              </a:ext>
            </a:extLst>
          </p:cNvPr>
          <p:cNvSpPr txBox="1"/>
          <p:nvPr/>
        </p:nvSpPr>
        <p:spPr>
          <a:xfrm>
            <a:off x="317029" y="442152"/>
            <a:ext cx="10985502" cy="647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 algn="l">
              <a:lnSpc>
                <a:spcPct val="80000"/>
              </a:lnSpc>
              <a:defRPr sz="3800" spc="-76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US" altLang="zh-CN" sz="2800" dirty="0"/>
              <a:t>2</a:t>
            </a:r>
            <a:r>
              <a:rPr sz="2800" dirty="0"/>
              <a:t>. </a:t>
            </a:r>
            <a:r>
              <a:rPr lang="zh-CN" altLang="en-US" sz="2800" dirty="0"/>
              <a:t>华泰证券</a:t>
            </a:r>
            <a:r>
              <a:rPr sz="2800" dirty="0"/>
              <a:t>—</a:t>
            </a:r>
            <a:r>
              <a:rPr lang="zh-CN" altLang="en-US" sz="2800" dirty="0"/>
              <a:t>构建研报情感因子（</a:t>
            </a:r>
            <a:r>
              <a:rPr lang="en-US" altLang="zh-CN" sz="2800" dirty="0"/>
              <a:t>2021</a:t>
            </a:r>
            <a:r>
              <a:rPr lang="zh-CN" altLang="en-US" sz="2800" dirty="0"/>
              <a:t>）</a:t>
            </a:r>
            <a:endParaRPr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9ABBC0-14F0-DC49-ADE6-4EE19789A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166" y="1372425"/>
            <a:ext cx="8805097" cy="516098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612FCEE-575B-0945-A134-27A073A4AF01}"/>
              </a:ext>
            </a:extLst>
          </p:cNvPr>
          <p:cNvSpPr txBox="1"/>
          <p:nvPr/>
        </p:nvSpPr>
        <p:spPr>
          <a:xfrm>
            <a:off x="3659629" y="519329"/>
            <a:ext cx="51361" cy="2359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pPr algn="ctr" defTabSz="1219169" hangingPunct="0"/>
            <a:endParaRPr lang="zh-CN" altLang="en-US" sz="1200" dirty="0">
              <a:solidFill>
                <a:srgbClr val="5E5E5E"/>
              </a:solidFill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3768625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C27919-BD9C-BA47-A796-C7897841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18" y="320741"/>
            <a:ext cx="9404723" cy="1400530"/>
          </a:xfrm>
        </p:spPr>
        <p:txBody>
          <a:bodyPr/>
          <a:lstStyle/>
          <a:p>
            <a:r>
              <a:rPr kumimoji="1" lang="zh-CN" altLang="en-US" sz="2800" dirty="0"/>
              <a:t>同类项目：华泰智能舆情服务平台（</a:t>
            </a:r>
            <a:r>
              <a:rPr kumimoji="1" lang="en-US" altLang="zh-CN" sz="2800" dirty="0"/>
              <a:t>2019</a:t>
            </a:r>
            <a:r>
              <a:rPr kumimoji="1" lang="zh-CN" altLang="en-US" sz="2800" dirty="0"/>
              <a:t>）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2C1D92F-179A-D642-9D1C-694A532E5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612" y="908343"/>
            <a:ext cx="8900775" cy="5628916"/>
          </a:xfrm>
        </p:spPr>
      </p:pic>
    </p:spTree>
    <p:extLst>
      <p:ext uri="{BB962C8B-B14F-4D97-AF65-F5344CB8AC3E}">
        <p14:creationId xmlns:p14="http://schemas.microsoft.com/office/powerpoint/2010/main" val="90876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48038-625C-3E44-AA35-31F7720E2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4000" dirty="0">
                <a:latin typeface="SimHei" panose="02010609060101010101" pitchFamily="49" charset="-122"/>
                <a:ea typeface="SimHei" panose="02010609060101010101" pitchFamily="49" charset="-122"/>
              </a:rPr>
              <a:t>项目成果：弈泰金融信息监控平台（</a:t>
            </a:r>
            <a:r>
              <a:rPr kumimoji="1" lang="en-US" altLang="zh-CN" sz="4000" dirty="0">
                <a:latin typeface="SimHei" panose="02010609060101010101" pitchFamily="49" charset="-122"/>
                <a:ea typeface="SimHei" panose="02010609060101010101" pitchFamily="49" charset="-122"/>
              </a:rPr>
              <a:t>Demo</a:t>
            </a:r>
            <a:r>
              <a:rPr kumimoji="1" lang="zh-CN" altLang="en-US" sz="4000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3C9B3C-3B52-6342-B796-EC06D527B096}"/>
              </a:ext>
            </a:extLst>
          </p:cNvPr>
          <p:cNvSpPr txBox="1"/>
          <p:nvPr/>
        </p:nvSpPr>
        <p:spPr>
          <a:xfrm>
            <a:off x="869686" y="1998276"/>
            <a:ext cx="100886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实现功能：</a:t>
            </a:r>
            <a:r>
              <a:rPr kumimoji="1" lang="en-US" altLang="zh-CN" sz="2800" dirty="0"/>
              <a:t>1.</a:t>
            </a:r>
            <a:r>
              <a:rPr kumimoji="1" lang="zh-CN" altLang="en-US" sz="2800" dirty="0"/>
              <a:t>新闻自动抓取并进行情感分类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r>
              <a:rPr kumimoji="1" lang="en-US" altLang="zh-CN" sz="2800" dirty="0"/>
              <a:t>2.</a:t>
            </a:r>
            <a:r>
              <a:rPr kumimoji="1" lang="zh-CN" altLang="en-US" sz="2800" dirty="0"/>
              <a:t> 多条件查询（行业、日期、名称</a:t>
            </a:r>
            <a:r>
              <a:rPr kumimoji="1" lang="en-US" altLang="zh-CN" sz="2800" dirty="0"/>
              <a:t>/</a:t>
            </a:r>
            <a:r>
              <a:rPr kumimoji="1" lang="zh-CN" altLang="en-US" sz="2800" dirty="0"/>
              <a:t>代码、板块）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r>
              <a:rPr kumimoji="1" lang="en-US" altLang="zh-CN" sz="2800" dirty="0"/>
              <a:t>3.</a:t>
            </a:r>
            <a:r>
              <a:rPr kumimoji="1" lang="zh-CN" altLang="en-US" sz="2800" dirty="0"/>
              <a:t> 扫码登录后自动爬取公众号最新文章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r>
              <a:rPr kumimoji="1" lang="en-US" altLang="zh-CN" sz="2800" dirty="0"/>
              <a:t>4.</a:t>
            </a:r>
            <a:r>
              <a:rPr kumimoji="1" lang="zh-CN" altLang="en-US" sz="2800" dirty="0"/>
              <a:t> 如爬虫失效后，会进行提示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</a:t>
            </a:r>
            <a:endParaRPr kumimoji="1" lang="en-US" altLang="zh-CN" sz="2800" dirty="0"/>
          </a:p>
          <a:p>
            <a:r>
              <a:rPr kumimoji="1" lang="zh-CN" altLang="en-US" sz="2800" dirty="0"/>
              <a:t>                  </a:t>
            </a:r>
            <a:r>
              <a:rPr kumimoji="1" lang="en-US" altLang="zh-CN" sz="2800" dirty="0"/>
              <a:t>5.</a:t>
            </a:r>
            <a:r>
              <a:rPr kumimoji="1" lang="zh-CN" altLang="en-US" sz="2800" dirty="0"/>
              <a:t>可手动输入自定义标签，更新数据，积攒标签数据</a:t>
            </a:r>
          </a:p>
        </p:txBody>
      </p:sp>
    </p:spTree>
    <p:extLst>
      <p:ext uri="{BB962C8B-B14F-4D97-AF65-F5344CB8AC3E}">
        <p14:creationId xmlns:p14="http://schemas.microsoft.com/office/powerpoint/2010/main" val="1719149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69FB39-CE51-5549-84DF-1B41FD8D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4424" y="2728735"/>
            <a:ext cx="9404723" cy="1400530"/>
          </a:xfrm>
        </p:spPr>
        <p:txBody>
          <a:bodyPr/>
          <a:lstStyle/>
          <a:p>
            <a:r>
              <a:rPr kumimoji="1" lang="zh-CN" altLang="en-US" sz="7200" dirty="0">
                <a:latin typeface="SimHei" panose="02010609060101010101" pitchFamily="49" charset="-122"/>
                <a:ea typeface="SimHei" panose="02010609060101010101" pitchFamily="49" charset="-122"/>
              </a:rPr>
              <a:t>实物演示</a:t>
            </a:r>
          </a:p>
        </p:txBody>
      </p:sp>
    </p:spTree>
    <p:extLst>
      <p:ext uri="{BB962C8B-B14F-4D97-AF65-F5344CB8AC3E}">
        <p14:creationId xmlns:p14="http://schemas.microsoft.com/office/powerpoint/2010/main" val="4083849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EE58B-69A9-5140-B356-E22F5592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内容占位符 5" descr="图示&#10;&#10;描述已自动生成">
            <a:extLst>
              <a:ext uri="{FF2B5EF4-FFF2-40B4-BE49-F238E27FC236}">
                <a16:creationId xmlns:a16="http://schemas.microsoft.com/office/drawing/2014/main" id="{6BF75260-C3FC-AF48-8DF2-3C5322915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248" y="0"/>
            <a:ext cx="11343503" cy="6888722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5E64D66-356A-C84A-B0B9-B3645D172F98}"/>
              </a:ext>
            </a:extLst>
          </p:cNvPr>
          <p:cNvSpPr txBox="1"/>
          <p:nvPr/>
        </p:nvSpPr>
        <p:spPr>
          <a:xfrm>
            <a:off x="7692335" y="691318"/>
            <a:ext cx="2580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项目架构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EFFFD42-E826-4444-AE81-F611D8C7DD42}"/>
              </a:ext>
            </a:extLst>
          </p:cNvPr>
          <p:cNvSpPr txBox="1"/>
          <p:nvPr/>
        </p:nvSpPr>
        <p:spPr>
          <a:xfrm>
            <a:off x="7630789" y="3105807"/>
            <a:ext cx="8889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solidFill>
                  <a:schemeClr val="bg1">
                    <a:lumMod val="95000"/>
                    <a:lumOff val="5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可替换</a:t>
            </a:r>
          </a:p>
        </p:txBody>
      </p:sp>
    </p:spTree>
    <p:extLst>
      <p:ext uri="{BB962C8B-B14F-4D97-AF65-F5344CB8AC3E}">
        <p14:creationId xmlns:p14="http://schemas.microsoft.com/office/powerpoint/2010/main" val="2459700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4A2411-8D3A-9444-B4EB-E78252928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所做工作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046635-E499-394C-81D1-4A01A9C7A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236008"/>
            <a:ext cx="8946541" cy="5260041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sz="3000" b="1" dirty="0">
                <a:latin typeface="SimHei" panose="02010609060101010101" pitchFamily="49" charset="-122"/>
                <a:ea typeface="SimHei" panose="02010609060101010101" pitchFamily="49" charset="-122"/>
              </a:rPr>
              <a:t>算法开发与部署</a:t>
            </a:r>
            <a:endParaRPr kumimoji="1" lang="en-US" altLang="zh-CN" sz="30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dirty="0"/>
              <a:t>	1.</a:t>
            </a:r>
            <a:r>
              <a:rPr kumimoji="1" lang="zh-CN" altLang="en-US" dirty="0"/>
              <a:t>  数据收集及自动标注 （</a:t>
            </a:r>
            <a:r>
              <a:rPr kumimoji="1" lang="en-US" altLang="zh-CN" dirty="0"/>
              <a:t>5</a:t>
            </a:r>
            <a:r>
              <a:rPr kumimoji="1" lang="zh-CN" altLang="en-US" dirty="0"/>
              <a:t>分钟内涨跌判定）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2.</a:t>
            </a:r>
            <a:r>
              <a:rPr kumimoji="1" lang="zh-CN" altLang="en-US" dirty="0"/>
              <a:t>  </a:t>
            </a:r>
            <a:r>
              <a:rPr kumimoji="1" lang="en-US" altLang="zh-CN" dirty="0"/>
              <a:t>Bert</a:t>
            </a:r>
            <a:r>
              <a:rPr kumimoji="1" lang="zh-CN" altLang="en-US" dirty="0"/>
              <a:t>模型训练     （</a:t>
            </a:r>
            <a:r>
              <a:rPr kumimoji="1" lang="en-US" altLang="zh-CN" dirty="0" err="1"/>
              <a:t>Keras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3.</a:t>
            </a:r>
            <a:r>
              <a:rPr kumimoji="1" lang="zh-CN" altLang="en-US" dirty="0"/>
              <a:t>  模型部署    （</a:t>
            </a:r>
            <a:r>
              <a:rPr kumimoji="1" lang="en-US" altLang="zh-CN" dirty="0" err="1"/>
              <a:t>Tensorflow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Serving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zh-CN" altLang="en-US" sz="3000" b="1" dirty="0">
                <a:latin typeface="SimHei" panose="02010609060101010101" pitchFamily="49" charset="-122"/>
                <a:ea typeface="SimHei" panose="02010609060101010101" pitchFamily="49" charset="-122"/>
              </a:rPr>
              <a:t>爬虫开发</a:t>
            </a:r>
            <a:endParaRPr kumimoji="1" lang="en-US" altLang="zh-CN" sz="30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dirty="0"/>
              <a:t>	1.</a:t>
            </a:r>
            <a:r>
              <a:rPr kumimoji="1" lang="zh-CN" altLang="en-US" dirty="0"/>
              <a:t> 新闻（财联社、华尔街见闻）爬虫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2.</a:t>
            </a:r>
            <a:r>
              <a:rPr kumimoji="1" lang="zh-CN" altLang="en-US" dirty="0"/>
              <a:t> 微信公众号爬虫   </a:t>
            </a:r>
            <a:endParaRPr kumimoji="1" lang="en-US" altLang="zh-CN" dirty="0"/>
          </a:p>
          <a:p>
            <a:r>
              <a:rPr kumimoji="1" lang="en-US" altLang="zh-CN" sz="3000" dirty="0">
                <a:latin typeface="SimHei" panose="02010609060101010101" pitchFamily="49" charset="-122"/>
                <a:ea typeface="SimHei" panose="02010609060101010101" pitchFamily="49" charset="-122"/>
              </a:rPr>
              <a:t>Dash</a:t>
            </a:r>
            <a:r>
              <a:rPr kumimoji="1" lang="zh-CN" altLang="en-US" sz="3000" dirty="0">
                <a:latin typeface="SimHei" panose="02010609060101010101" pitchFamily="49" charset="-122"/>
                <a:ea typeface="SimHei" panose="02010609060101010101" pitchFamily="49" charset="-122"/>
              </a:rPr>
              <a:t>开发</a:t>
            </a:r>
            <a:endParaRPr kumimoji="1" lang="en-US" altLang="zh-CN" sz="3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dirty="0"/>
              <a:t>        </a:t>
            </a:r>
            <a:r>
              <a:rPr kumimoji="1" lang="en-US" altLang="zh-CN" dirty="0"/>
              <a:t>1.</a:t>
            </a:r>
            <a:r>
              <a:rPr kumimoji="1" lang="zh-CN" altLang="en-US" dirty="0"/>
              <a:t> 页面开发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 </a:t>
            </a:r>
            <a:r>
              <a:rPr kumimoji="1" lang="en-US" altLang="zh-CN" dirty="0"/>
              <a:t>2.</a:t>
            </a:r>
            <a:r>
              <a:rPr kumimoji="1" lang="zh-CN" altLang="en-US" dirty="0"/>
              <a:t> 查询等功能实现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 </a:t>
            </a:r>
            <a:r>
              <a:rPr kumimoji="1" lang="en-US" altLang="zh-CN" dirty="0"/>
              <a:t>3.</a:t>
            </a:r>
            <a:r>
              <a:rPr kumimoji="1" lang="zh-CN" altLang="en-US" dirty="0"/>
              <a:t> 与数据库交互</a:t>
            </a:r>
            <a:endParaRPr kumimoji="1" lang="en-US" altLang="zh-CN" dirty="0"/>
          </a:p>
          <a:p>
            <a:r>
              <a:rPr kumimoji="1" lang="zh-CN" altLang="en-US" sz="3000" dirty="0">
                <a:latin typeface="SimHei" panose="02010609060101010101" pitchFamily="49" charset="-122"/>
                <a:ea typeface="SimHei" panose="02010609060101010101" pitchFamily="49" charset="-122"/>
              </a:rPr>
              <a:t>数据库</a:t>
            </a:r>
            <a:endParaRPr kumimoji="1" lang="en-US" altLang="zh-CN" sz="3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dirty="0"/>
              <a:t>	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855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{BFCD12E8-05A4-2243-A78C-CB2D3C6493D8}tf10001062</Template>
  <TotalTime>1733</TotalTime>
  <Words>1563</Words>
  <Application>Microsoft Macintosh PowerPoint</Application>
  <PresentationFormat>Widescreen</PresentationFormat>
  <Paragraphs>159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微软雅黑</vt:lpstr>
      <vt:lpstr>SimHei</vt:lpstr>
      <vt:lpstr>Century Gothic</vt:lpstr>
      <vt:lpstr>Helvetica Neue</vt:lpstr>
      <vt:lpstr>Helvetica Neue Medium</vt:lpstr>
      <vt:lpstr>Wingdings 3</vt:lpstr>
      <vt:lpstr>离子</vt:lpstr>
      <vt:lpstr>项目介绍</vt:lpstr>
      <vt:lpstr>项目背景</vt:lpstr>
      <vt:lpstr>相关案例</vt:lpstr>
      <vt:lpstr>PowerPoint Presentation</vt:lpstr>
      <vt:lpstr>同类项目：华泰智能舆情服务平台（2019）</vt:lpstr>
      <vt:lpstr>项目成果：弈泰金融信息监控平台（Demo）</vt:lpstr>
      <vt:lpstr>实物演示</vt:lpstr>
      <vt:lpstr>PowerPoint Presentation</vt:lpstr>
      <vt:lpstr>所做工作</vt:lpstr>
      <vt:lpstr>算法部分</vt:lpstr>
      <vt:lpstr>Bert 简介</vt:lpstr>
      <vt:lpstr>算法部分</vt:lpstr>
      <vt:lpstr>从训练到部署的流程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新闻爬虫部分  给定起止时间，爬取该时间段内所有数据  爬取时间从现在到过去  结束时间&lt;开始时间</vt:lpstr>
      <vt:lpstr>PowerPoint Presentation</vt:lpstr>
      <vt:lpstr>反爬机制：  华尔街见闻 没有      财联社     1. 变换API  对主API请求一定次数后会      失效 需要切换备用API继续请求     2.  请求时需生成特殊的签名参数：为其他参数生成  的链接文本的MD5码</vt:lpstr>
      <vt:lpstr>异常处理</vt:lpstr>
      <vt:lpstr>公众号部分</vt:lpstr>
      <vt:lpstr>异常处理    解决方案：重写程序或换种爬取方法</vt:lpstr>
      <vt:lpstr>数据库部分</vt:lpstr>
      <vt:lpstr>News_Sentiment内的字段</vt:lpstr>
      <vt:lpstr>PowerPoint Presentation</vt:lpstr>
      <vt:lpstr>Dash 部分</vt:lpstr>
      <vt:lpstr>                          谢  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述职报告</dc:title>
  <dc:creator>赵 呈亮</dc:creator>
  <cp:lastModifiedBy>Zhao, Chengliang</cp:lastModifiedBy>
  <cp:revision>26</cp:revision>
  <dcterms:created xsi:type="dcterms:W3CDTF">2021-03-11T01:06:47Z</dcterms:created>
  <dcterms:modified xsi:type="dcterms:W3CDTF">2025-04-17T04:52:56Z</dcterms:modified>
</cp:coreProperties>
</file>

<file path=docProps/thumbnail.jpeg>
</file>